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M Sans" pitchFamily="2" charset="0"/>
      <p:regular r:id="rId23"/>
      <p:bold r:id="rId24"/>
      <p:italic r:id="rId25"/>
      <p:boldItalic r:id="rId26"/>
    </p:embeddedFont>
    <p:embeddedFont>
      <p:font typeface="DM Sans Bold" charset="0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evenjlee.net/2020/06/30/%EC%9D%B4%ED%95%B4%ED%95%98%EA%B8%B0-%EB%84%A4%ED%8A%B8%EC%9B%8C%ED%81%AC%EC%9D%98-%EB%B6%80%ED%95%98%EB%B6%84%EC%82%B0-%EB%A1%9C%EB%93%9C%EB%B0%B8%EB%9F%B0%EC%8B%B1-load-balancing-%EA%B7%B8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546692" y="8446327"/>
            <a:ext cx="1507184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699" spc="-26" dirty="0" err="1">
                <a:solidFill>
                  <a:srgbClr val="000000"/>
                </a:solidFill>
                <a:latin typeface="+mj-ea"/>
                <a:ea typeface="+mj-ea"/>
              </a:rPr>
              <a:t>박현민</a:t>
            </a:r>
            <a:endParaRPr lang="en-US" sz="2699" spc="-26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924797" y="4168292"/>
            <a:ext cx="12438406" cy="1950416"/>
            <a:chOff x="0" y="0"/>
            <a:chExt cx="16584541" cy="260055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6584541" cy="2600554"/>
              <a:chOff x="0" y="0"/>
              <a:chExt cx="29571315" cy="463695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9571314" cy="4736017"/>
              </a:xfrm>
              <a:custGeom>
                <a:avLst/>
                <a:gdLst/>
                <a:ahLst/>
                <a:cxnLst/>
                <a:rect l="l" t="t" r="r" b="b"/>
                <a:pathLst>
                  <a:path w="29571314" h="4736017">
                    <a:moveTo>
                      <a:pt x="28949014" y="4165787"/>
                    </a:moveTo>
                    <a:cubicBezTo>
                      <a:pt x="28949014" y="4159437"/>
                      <a:pt x="28950286" y="4154357"/>
                      <a:pt x="28950286" y="4146737"/>
                    </a:cubicBezTo>
                    <a:lnTo>
                      <a:pt x="28950286" y="490220"/>
                    </a:lnTo>
                    <a:cubicBezTo>
                      <a:pt x="28950286" y="220980"/>
                      <a:pt x="28740736" y="0"/>
                      <a:pt x="28484196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4146737"/>
                    </a:lnTo>
                    <a:cubicBezTo>
                      <a:pt x="0" y="4415977"/>
                      <a:pt x="209550" y="4636957"/>
                      <a:pt x="466090" y="4636957"/>
                    </a:cubicBezTo>
                    <a:lnTo>
                      <a:pt x="28482925" y="4636957"/>
                    </a:lnTo>
                    <a:cubicBezTo>
                      <a:pt x="28595957" y="4636957"/>
                      <a:pt x="28700096" y="4593777"/>
                      <a:pt x="28780107" y="4523927"/>
                    </a:cubicBezTo>
                    <a:cubicBezTo>
                      <a:pt x="28910914" y="4595047"/>
                      <a:pt x="29223336" y="4736017"/>
                      <a:pt x="29570046" y="4529007"/>
                    </a:cubicBezTo>
                    <a:cubicBezTo>
                      <a:pt x="29571314" y="4529007"/>
                      <a:pt x="29258896" y="4530277"/>
                      <a:pt x="28949014" y="4165787"/>
                    </a:cubicBezTo>
                    <a:lnTo>
                      <a:pt x="28949014" y="4165787"/>
                    </a:lnTo>
                    <a:close/>
                  </a:path>
                </a:pathLst>
              </a:custGeom>
              <a:solidFill>
                <a:srgbClr val="43C46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843552" y="349011"/>
              <a:ext cx="12897438" cy="2007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40"/>
                </a:lnSpc>
              </a:pPr>
              <a:r>
                <a:rPr lang="en-US" sz="10399" spc="-103" dirty="0">
                  <a:solidFill>
                    <a:srgbClr val="FFFFFF"/>
                  </a:solidFill>
                  <a:latin typeface="DM Sans Bold"/>
                </a:rPr>
                <a:t>Load Balancer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4981" y="3979921"/>
            <a:ext cx="6739186" cy="1866320"/>
            <a:chOff x="0" y="0"/>
            <a:chExt cx="8985581" cy="248842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985581" cy="2488427"/>
              <a:chOff x="0" y="0"/>
              <a:chExt cx="20051292" cy="55529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0051292" cy="5651976"/>
              </a:xfrm>
              <a:custGeom>
                <a:avLst/>
                <a:gdLst/>
                <a:ahLst/>
                <a:cxnLst/>
                <a:rect l="l" t="t" r="r" b="b"/>
                <a:pathLst>
                  <a:path w="20051292" h="5651976">
                    <a:moveTo>
                      <a:pt x="19428992" y="5081746"/>
                    </a:moveTo>
                    <a:cubicBezTo>
                      <a:pt x="19428992" y="5075396"/>
                      <a:pt x="19430262" y="5070316"/>
                      <a:pt x="19430262" y="5062696"/>
                    </a:cubicBezTo>
                    <a:lnTo>
                      <a:pt x="19430262" y="490220"/>
                    </a:lnTo>
                    <a:cubicBezTo>
                      <a:pt x="19430262" y="220980"/>
                      <a:pt x="19220712" y="0"/>
                      <a:pt x="18964173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5062696"/>
                    </a:lnTo>
                    <a:cubicBezTo>
                      <a:pt x="0" y="5331936"/>
                      <a:pt x="209550" y="5552916"/>
                      <a:pt x="466090" y="5552916"/>
                    </a:cubicBezTo>
                    <a:lnTo>
                      <a:pt x="18962903" y="5552916"/>
                    </a:lnTo>
                    <a:cubicBezTo>
                      <a:pt x="19075932" y="5552916"/>
                      <a:pt x="19180073" y="5509736"/>
                      <a:pt x="19260082" y="5439886"/>
                    </a:cubicBezTo>
                    <a:cubicBezTo>
                      <a:pt x="19390892" y="5511006"/>
                      <a:pt x="19703312" y="5651976"/>
                      <a:pt x="20050023" y="5444966"/>
                    </a:cubicBezTo>
                    <a:cubicBezTo>
                      <a:pt x="20051292" y="5444966"/>
                      <a:pt x="19738873" y="5446236"/>
                      <a:pt x="19428992" y="5081746"/>
                    </a:cubicBezTo>
                    <a:lnTo>
                      <a:pt x="19428992" y="5081746"/>
                    </a:lnTo>
                    <a:close/>
                  </a:path>
                </a:pathLst>
              </a:custGeom>
              <a:solidFill>
                <a:srgbClr val="35A1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" name="TextBox 5"/>
            <p:cNvSpPr txBox="1"/>
            <p:nvPr/>
          </p:nvSpPr>
          <p:spPr>
            <a:xfrm>
              <a:off x="935512" y="285142"/>
              <a:ext cx="7114556" cy="1829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600"/>
                </a:lnSpc>
                <a:spcBef>
                  <a:spcPct val="0"/>
                </a:spcBef>
              </a:pPr>
              <a:r>
                <a:rPr lang="en-US" sz="4000" spc="-40">
                  <a:solidFill>
                    <a:srgbClr val="FFFFFF"/>
                  </a:solidFill>
                  <a:latin typeface="DM Sans Bold"/>
                </a:rPr>
                <a:t>Load Balancing Algorithm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525072" y="3757330"/>
            <a:ext cx="7762928" cy="490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199"/>
              </a:lnSpc>
            </a:pPr>
            <a:r>
              <a:rPr lang="en-US" sz="2999" dirty="0" err="1">
                <a:solidFill>
                  <a:srgbClr val="100F0D"/>
                </a:solidFill>
                <a:latin typeface="+mj-ea"/>
                <a:ea typeface="+mj-ea"/>
              </a:rPr>
              <a:t>최소</a:t>
            </a:r>
            <a:r>
              <a:rPr lang="en-US" sz="29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999" dirty="0" err="1">
                <a:solidFill>
                  <a:srgbClr val="100F0D"/>
                </a:solidFill>
                <a:latin typeface="+mj-ea"/>
                <a:ea typeface="+mj-ea"/>
              </a:rPr>
              <a:t>연결</a:t>
            </a:r>
            <a:r>
              <a:rPr lang="en-US" sz="29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999" dirty="0" err="1">
                <a:solidFill>
                  <a:srgbClr val="100F0D"/>
                </a:solidFill>
                <a:latin typeface="+mj-ea"/>
                <a:ea typeface="+mj-ea"/>
              </a:rPr>
              <a:t>방식</a:t>
            </a:r>
            <a:r>
              <a:rPr lang="en-US" sz="2999" dirty="0">
                <a:solidFill>
                  <a:srgbClr val="100F0D"/>
                </a:solidFill>
                <a:latin typeface="+mj-ea"/>
                <a:ea typeface="+mj-ea"/>
              </a:rPr>
              <a:t>(Least Connection) </a:t>
            </a:r>
            <a:r>
              <a:rPr lang="en-US" sz="2999" dirty="0" err="1">
                <a:solidFill>
                  <a:srgbClr val="100F0D"/>
                </a:solidFill>
                <a:latin typeface="+mj-ea"/>
                <a:ea typeface="+mj-ea"/>
              </a:rPr>
              <a:t>알고리즘</a:t>
            </a:r>
            <a:endParaRPr lang="en-US" sz="2999" dirty="0">
              <a:solidFill>
                <a:srgbClr val="100F0D"/>
              </a:solidFill>
              <a:latin typeface="+mj-ea"/>
              <a:ea typeface="+mj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525072" y="4927245"/>
            <a:ext cx="7020800" cy="490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199"/>
              </a:lnSpc>
            </a:pPr>
            <a:r>
              <a:rPr lang="en-US" sz="2999">
                <a:solidFill>
                  <a:srgbClr val="100F0D"/>
                </a:solidFill>
                <a:latin typeface="+mj-ea"/>
                <a:ea typeface="+mj-ea"/>
              </a:rPr>
              <a:t>라운드 로빈 방식(Round Robin) 알고리즘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54353" y="6097160"/>
            <a:ext cx="5111472" cy="504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199"/>
              </a:lnSpc>
            </a:pPr>
            <a:r>
              <a:rPr lang="en-US" sz="2999">
                <a:solidFill>
                  <a:srgbClr val="100F0D"/>
                </a:solidFill>
                <a:latin typeface="+mj-ea"/>
                <a:ea typeface="+mj-ea"/>
              </a:rPr>
              <a:t>해쉬(Hash) 알고리즘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651904" y="3742513"/>
            <a:ext cx="461010" cy="461010"/>
            <a:chOff x="0" y="0"/>
            <a:chExt cx="614680" cy="61468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14680" cy="614680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07390" y="38516"/>
              <a:ext cx="399901" cy="490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5"/>
                </a:lnSpc>
                <a:spcBef>
                  <a:spcPct val="0"/>
                </a:spcBef>
              </a:pPr>
              <a:r>
                <a:rPr lang="en-US" sz="2204">
                  <a:solidFill>
                    <a:srgbClr val="FFFFFF"/>
                  </a:solidFill>
                  <a:latin typeface="DM Sans Bold"/>
                </a:rPr>
                <a:t>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51904" y="4913081"/>
            <a:ext cx="461010" cy="463278"/>
            <a:chOff x="0" y="0"/>
            <a:chExt cx="614680" cy="61770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614680" cy="617704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07390" y="38516"/>
              <a:ext cx="399901" cy="4930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5"/>
                </a:lnSpc>
                <a:spcBef>
                  <a:spcPct val="0"/>
                </a:spcBef>
              </a:pPr>
              <a:r>
                <a:rPr lang="en-US" sz="2204">
                  <a:solidFill>
                    <a:srgbClr val="FFFFFF"/>
                  </a:solidFill>
                  <a:latin typeface="DM Sans Bold"/>
                </a:rPr>
                <a:t>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681185" y="6081209"/>
            <a:ext cx="461010" cy="463278"/>
            <a:chOff x="0" y="0"/>
            <a:chExt cx="614680" cy="617704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614680" cy="617704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07390" y="38516"/>
              <a:ext cx="399901" cy="4930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5"/>
                </a:lnSpc>
                <a:spcBef>
                  <a:spcPct val="0"/>
                </a:spcBef>
              </a:pPr>
              <a:r>
                <a:rPr lang="en-US" sz="2204">
                  <a:solidFill>
                    <a:srgbClr val="FFFFFF"/>
                  </a:solidFill>
                  <a:latin typeface="DM Sans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9690" y="421457"/>
            <a:ext cx="17258100" cy="9444086"/>
            <a:chOff x="0" y="0"/>
            <a:chExt cx="24871394" cy="136102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71394" cy="13610281"/>
            </a:xfrm>
            <a:custGeom>
              <a:avLst/>
              <a:gdLst/>
              <a:ahLst/>
              <a:cxnLst/>
              <a:rect l="l" t="t" r="r" b="b"/>
              <a:pathLst>
                <a:path w="24871394" h="13610281">
                  <a:moveTo>
                    <a:pt x="24566594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3305481"/>
                  </a:lnTo>
                  <a:cubicBezTo>
                    <a:pt x="0" y="13474390"/>
                    <a:pt x="135890" y="13610281"/>
                    <a:pt x="304800" y="13610281"/>
                  </a:cubicBezTo>
                  <a:lnTo>
                    <a:pt x="24566594" y="13610281"/>
                  </a:lnTo>
                  <a:cubicBezTo>
                    <a:pt x="24735504" y="13610281"/>
                    <a:pt x="24871394" y="13474390"/>
                    <a:pt x="24871394" y="13305481"/>
                  </a:cubicBezTo>
                  <a:lnTo>
                    <a:pt x="24871394" y="304800"/>
                  </a:lnTo>
                  <a:cubicBezTo>
                    <a:pt x="24871394" y="135890"/>
                    <a:pt x="24735504" y="0"/>
                    <a:pt x="24566594" y="0"/>
                  </a:cubicBezTo>
                  <a:close/>
                </a:path>
              </a:pathLst>
            </a:custGeom>
            <a:solidFill>
              <a:srgbClr val="EDF0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82265" y="872378"/>
            <a:ext cx="461010" cy="461010"/>
            <a:chOff x="0" y="0"/>
            <a:chExt cx="614680" cy="61468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614680" cy="614680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07390" y="38516"/>
              <a:ext cx="399901" cy="490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5"/>
                </a:lnSpc>
                <a:spcBef>
                  <a:spcPct val="0"/>
                </a:spcBef>
              </a:pPr>
              <a:r>
                <a:rPr lang="en-US" sz="2204">
                  <a:solidFill>
                    <a:srgbClr val="FFFFFF"/>
                  </a:solidFill>
                  <a:latin typeface="DM Sans Bold"/>
                </a:rPr>
                <a:t>1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3624390" y="2373901"/>
            <a:ext cx="1548033" cy="1251601"/>
          </a:xfrm>
          <a:custGeom>
            <a:avLst/>
            <a:gdLst/>
            <a:ahLst/>
            <a:cxnLst/>
            <a:rect l="l" t="t" r="r" b="b"/>
            <a:pathLst>
              <a:path w="1548033" h="1251601">
                <a:moveTo>
                  <a:pt x="0" y="0"/>
                </a:moveTo>
                <a:lnTo>
                  <a:pt x="1548033" y="0"/>
                </a:lnTo>
                <a:lnTo>
                  <a:pt x="1548033" y="1251601"/>
                </a:lnTo>
                <a:lnTo>
                  <a:pt x="0" y="12516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8430898" y="2373901"/>
            <a:ext cx="1548033" cy="1251601"/>
          </a:xfrm>
          <a:custGeom>
            <a:avLst/>
            <a:gdLst/>
            <a:ahLst/>
            <a:cxnLst/>
            <a:rect l="l" t="t" r="r" b="b"/>
            <a:pathLst>
              <a:path w="1548033" h="1251601">
                <a:moveTo>
                  <a:pt x="0" y="0"/>
                </a:moveTo>
                <a:lnTo>
                  <a:pt x="1548033" y="0"/>
                </a:lnTo>
                <a:lnTo>
                  <a:pt x="1548033" y="1251601"/>
                </a:lnTo>
                <a:lnTo>
                  <a:pt x="0" y="12516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3280677" y="2373901"/>
            <a:ext cx="1548033" cy="1251601"/>
          </a:xfrm>
          <a:custGeom>
            <a:avLst/>
            <a:gdLst/>
            <a:ahLst/>
            <a:cxnLst/>
            <a:rect l="l" t="t" r="r" b="b"/>
            <a:pathLst>
              <a:path w="1548033" h="1251601">
                <a:moveTo>
                  <a:pt x="0" y="0"/>
                </a:moveTo>
                <a:lnTo>
                  <a:pt x="1548033" y="0"/>
                </a:lnTo>
                <a:lnTo>
                  <a:pt x="1548033" y="1251601"/>
                </a:lnTo>
                <a:lnTo>
                  <a:pt x="0" y="12516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6231883" y="5302536"/>
            <a:ext cx="5984164" cy="1030971"/>
            <a:chOff x="0" y="0"/>
            <a:chExt cx="7978885" cy="1374628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7978885" cy="1374628"/>
              <a:chOff x="0" y="0"/>
              <a:chExt cx="5776174" cy="99513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776174" cy="995138"/>
              </a:xfrm>
              <a:custGeom>
                <a:avLst/>
                <a:gdLst/>
                <a:ahLst/>
                <a:cxnLst/>
                <a:rect l="l" t="t" r="r" b="b"/>
                <a:pathLst>
                  <a:path w="5776174" h="995138">
                    <a:moveTo>
                      <a:pt x="5651714" y="995138"/>
                    </a:moveTo>
                    <a:lnTo>
                      <a:pt x="124460" y="995138"/>
                    </a:lnTo>
                    <a:cubicBezTo>
                      <a:pt x="55880" y="995138"/>
                      <a:pt x="0" y="939258"/>
                      <a:pt x="0" y="87067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651714" y="0"/>
                    </a:lnTo>
                    <a:cubicBezTo>
                      <a:pt x="5720294" y="0"/>
                      <a:pt x="5776174" y="55880"/>
                      <a:pt x="5776174" y="124460"/>
                    </a:cubicBezTo>
                    <a:lnTo>
                      <a:pt x="5776174" y="870678"/>
                    </a:lnTo>
                    <a:cubicBezTo>
                      <a:pt x="5776174" y="939258"/>
                      <a:pt x="5720294" y="995138"/>
                      <a:pt x="5651714" y="995138"/>
                    </a:cubicBezTo>
                    <a:close/>
                  </a:path>
                </a:pathLst>
              </a:custGeom>
              <a:solidFill>
                <a:srgbClr val="100F0D">
                  <a:alpha val="4706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443250" y="277793"/>
              <a:ext cx="5092385" cy="752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29"/>
                </a:lnSpc>
              </a:pPr>
              <a:r>
                <a:rPr lang="en-US" sz="3378" u="sng">
                  <a:solidFill>
                    <a:srgbClr val="100F0D"/>
                  </a:solidFill>
                  <a:latin typeface="DM Sans Bold"/>
                </a:rPr>
                <a:t>Load Balancer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3624390" y="7315474"/>
            <a:ext cx="1707963" cy="1707963"/>
          </a:xfrm>
          <a:custGeom>
            <a:avLst/>
            <a:gdLst/>
            <a:ahLst/>
            <a:cxnLst/>
            <a:rect l="l" t="t" r="r" b="b"/>
            <a:pathLst>
              <a:path w="1707963" h="1707963">
                <a:moveTo>
                  <a:pt x="0" y="0"/>
                </a:moveTo>
                <a:lnTo>
                  <a:pt x="1707962" y="0"/>
                </a:lnTo>
                <a:lnTo>
                  <a:pt x="1707962" y="1707963"/>
                </a:lnTo>
                <a:lnTo>
                  <a:pt x="0" y="17079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8369983" y="7315474"/>
            <a:ext cx="1707963" cy="1707963"/>
          </a:xfrm>
          <a:custGeom>
            <a:avLst/>
            <a:gdLst/>
            <a:ahLst/>
            <a:cxnLst/>
            <a:rect l="l" t="t" r="r" b="b"/>
            <a:pathLst>
              <a:path w="1707963" h="1707963">
                <a:moveTo>
                  <a:pt x="0" y="0"/>
                </a:moveTo>
                <a:lnTo>
                  <a:pt x="1707963" y="0"/>
                </a:lnTo>
                <a:lnTo>
                  <a:pt x="1707963" y="1707963"/>
                </a:lnTo>
                <a:lnTo>
                  <a:pt x="0" y="17079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13280677" y="7315474"/>
            <a:ext cx="1707963" cy="1707963"/>
          </a:xfrm>
          <a:custGeom>
            <a:avLst/>
            <a:gdLst/>
            <a:ahLst/>
            <a:cxnLst/>
            <a:rect l="l" t="t" r="r" b="b"/>
            <a:pathLst>
              <a:path w="1707963" h="1707963">
                <a:moveTo>
                  <a:pt x="0" y="0"/>
                </a:moveTo>
                <a:lnTo>
                  <a:pt x="1707963" y="0"/>
                </a:lnTo>
                <a:lnTo>
                  <a:pt x="1707963" y="1707963"/>
                </a:lnTo>
                <a:lnTo>
                  <a:pt x="0" y="17079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2488762" y="3715688"/>
            <a:ext cx="3819288" cy="531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9"/>
              </a:lnSpc>
            </a:pPr>
            <a:r>
              <a:rPr lang="en-US" sz="3078">
                <a:solidFill>
                  <a:srgbClr val="100F0D"/>
                </a:solidFill>
                <a:latin typeface="DM Sans Bold"/>
              </a:rPr>
              <a:t>Client 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45050" y="3715688"/>
            <a:ext cx="3819288" cy="531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9"/>
              </a:lnSpc>
            </a:pPr>
            <a:r>
              <a:rPr lang="en-US" sz="3078">
                <a:solidFill>
                  <a:srgbClr val="100F0D"/>
                </a:solidFill>
                <a:latin typeface="DM Sans Bold"/>
              </a:rPr>
              <a:t>Client C</a:t>
            </a:r>
          </a:p>
        </p:txBody>
      </p:sp>
      <p:sp>
        <p:nvSpPr>
          <p:cNvPr id="20" name="AutoShape 20"/>
          <p:cNvSpPr/>
          <p:nvPr/>
        </p:nvSpPr>
        <p:spPr>
          <a:xfrm>
            <a:off x="4398406" y="4247101"/>
            <a:ext cx="4825558" cy="105543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AutoShape 21"/>
          <p:cNvSpPr/>
          <p:nvPr/>
        </p:nvSpPr>
        <p:spPr>
          <a:xfrm flipH="1">
            <a:off x="9223965" y="4247101"/>
            <a:ext cx="0" cy="105543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AutoShape 22"/>
          <p:cNvSpPr/>
          <p:nvPr/>
        </p:nvSpPr>
        <p:spPr>
          <a:xfrm flipH="1">
            <a:off x="9223965" y="4247101"/>
            <a:ext cx="4830729" cy="105543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23"/>
          <p:cNvSpPr/>
          <p:nvPr/>
        </p:nvSpPr>
        <p:spPr>
          <a:xfrm flipH="1">
            <a:off x="4478371" y="6333507"/>
            <a:ext cx="4745594" cy="98196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AutoShape 24"/>
          <p:cNvSpPr/>
          <p:nvPr/>
        </p:nvSpPr>
        <p:spPr>
          <a:xfrm>
            <a:off x="9223965" y="6333507"/>
            <a:ext cx="0" cy="98196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AutoShape 25"/>
          <p:cNvSpPr/>
          <p:nvPr/>
        </p:nvSpPr>
        <p:spPr>
          <a:xfrm>
            <a:off x="9223965" y="6333507"/>
            <a:ext cx="4910694" cy="98196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1645830" y="886666"/>
            <a:ext cx="8176528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99"/>
              </a:lnSpc>
            </a:pPr>
            <a:r>
              <a:rPr lang="en-US" sz="2999" dirty="0" err="1">
                <a:solidFill>
                  <a:srgbClr val="100F0D"/>
                </a:solidFill>
                <a:latin typeface="+mj-ea"/>
                <a:ea typeface="+mj-ea"/>
              </a:rPr>
              <a:t>최소</a:t>
            </a:r>
            <a:r>
              <a:rPr lang="en-US" sz="29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999" dirty="0" err="1">
                <a:solidFill>
                  <a:srgbClr val="100F0D"/>
                </a:solidFill>
                <a:latin typeface="+mj-ea"/>
                <a:ea typeface="+mj-ea"/>
              </a:rPr>
              <a:t>연결</a:t>
            </a:r>
            <a:r>
              <a:rPr lang="en-US" sz="29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999" dirty="0" err="1">
                <a:solidFill>
                  <a:srgbClr val="100F0D"/>
                </a:solidFill>
                <a:latin typeface="+mj-ea"/>
                <a:ea typeface="+mj-ea"/>
              </a:rPr>
              <a:t>방식</a:t>
            </a:r>
            <a:r>
              <a:rPr lang="en-US" sz="2999" dirty="0">
                <a:solidFill>
                  <a:srgbClr val="100F0D"/>
                </a:solidFill>
                <a:latin typeface="+mj-ea"/>
                <a:ea typeface="+mj-ea"/>
              </a:rPr>
              <a:t>(Least Connection) </a:t>
            </a:r>
            <a:r>
              <a:rPr lang="en-US" sz="2999" dirty="0" err="1">
                <a:solidFill>
                  <a:srgbClr val="100F0D"/>
                </a:solidFill>
                <a:latin typeface="+mj-ea"/>
                <a:ea typeface="+mj-ea"/>
              </a:rPr>
              <a:t>알고리즘</a:t>
            </a:r>
            <a:endParaRPr lang="en-US" sz="2999" dirty="0">
              <a:solidFill>
                <a:srgbClr val="100F0D"/>
              </a:solidFill>
              <a:latin typeface="+mj-ea"/>
              <a:ea typeface="+mj-ea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314320" y="3715688"/>
            <a:ext cx="3819288" cy="531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9"/>
              </a:lnSpc>
            </a:pPr>
            <a:r>
              <a:rPr lang="en-US" sz="3078">
                <a:solidFill>
                  <a:srgbClr val="100F0D"/>
                </a:solidFill>
                <a:latin typeface="DM Sans Bold"/>
              </a:rPr>
              <a:t>Client B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568727" y="9109162"/>
            <a:ext cx="3819288" cy="531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9"/>
              </a:lnSpc>
            </a:pPr>
            <a:r>
              <a:rPr lang="en-US" sz="3078">
                <a:solidFill>
                  <a:srgbClr val="100F0D"/>
                </a:solidFill>
                <a:latin typeface="DM Sans Bold"/>
              </a:rPr>
              <a:t>Server 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14320" y="9109162"/>
            <a:ext cx="3819288" cy="531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9"/>
              </a:lnSpc>
            </a:pPr>
            <a:r>
              <a:rPr lang="en-US" sz="3078">
                <a:solidFill>
                  <a:srgbClr val="100F0D"/>
                </a:solidFill>
                <a:latin typeface="DM Sans Bold"/>
              </a:rPr>
              <a:t>Server B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225014" y="9109162"/>
            <a:ext cx="3819288" cy="531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9"/>
              </a:lnSpc>
            </a:pPr>
            <a:r>
              <a:rPr lang="en-US" sz="3078">
                <a:solidFill>
                  <a:srgbClr val="100F0D"/>
                </a:solidFill>
                <a:latin typeface="DM Sans Bold"/>
              </a:rPr>
              <a:t>Server C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993430" y="2713211"/>
            <a:ext cx="3819288" cy="531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9"/>
              </a:lnSpc>
            </a:pPr>
            <a:r>
              <a:rPr lang="en-US" sz="3078">
                <a:solidFill>
                  <a:srgbClr val="FF6363"/>
                </a:solidFill>
                <a:latin typeface="DM Sans Bold"/>
              </a:rPr>
              <a:t>1 2 3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637054" y="2700657"/>
            <a:ext cx="3819288" cy="531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9"/>
              </a:lnSpc>
            </a:pPr>
            <a:r>
              <a:rPr lang="en-US" sz="3078">
                <a:solidFill>
                  <a:srgbClr val="FF6363"/>
                </a:solidFill>
                <a:latin typeface="DM Sans Bold"/>
              </a:rPr>
              <a:t>7 8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696926" y="2713211"/>
            <a:ext cx="3819288" cy="531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9"/>
              </a:lnSpc>
            </a:pPr>
            <a:r>
              <a:rPr lang="en-US" sz="3078">
                <a:solidFill>
                  <a:srgbClr val="FF6363"/>
                </a:solidFill>
                <a:latin typeface="DM Sans Bold"/>
              </a:rPr>
              <a:t>4 5 6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130173" y="7800040"/>
            <a:ext cx="3819288" cy="531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9"/>
              </a:lnSpc>
            </a:pPr>
            <a:r>
              <a:rPr lang="en-US" sz="3078">
                <a:solidFill>
                  <a:srgbClr val="100F0D"/>
                </a:solidFill>
                <a:latin typeface="DM Sans Bold"/>
              </a:rPr>
              <a:t>1 4 7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807600" y="7819163"/>
            <a:ext cx="3819288" cy="531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9"/>
              </a:lnSpc>
            </a:pPr>
            <a:r>
              <a:rPr lang="en-US" sz="3078">
                <a:solidFill>
                  <a:srgbClr val="100F0D"/>
                </a:solidFill>
                <a:latin typeface="DM Sans Bold"/>
              </a:rPr>
              <a:t>2 5 8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696926" y="7800040"/>
            <a:ext cx="3819288" cy="531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9"/>
              </a:lnSpc>
            </a:pPr>
            <a:r>
              <a:rPr lang="en-US" sz="3078">
                <a:solidFill>
                  <a:srgbClr val="100F0D"/>
                </a:solidFill>
                <a:latin typeface="DM Sans Bold"/>
              </a:rPr>
              <a:t>3 6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45830" y="1575356"/>
            <a:ext cx="7578134" cy="456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</a:pP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: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커넥션이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가장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적은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서버로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연결을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해주는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방식</a:t>
            </a:r>
            <a:endParaRPr lang="en-US" sz="2799" dirty="0">
              <a:solidFill>
                <a:srgbClr val="100F0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950" y="482787"/>
            <a:ext cx="17258100" cy="9444086"/>
            <a:chOff x="0" y="0"/>
            <a:chExt cx="24871394" cy="136102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71394" cy="13610281"/>
            </a:xfrm>
            <a:custGeom>
              <a:avLst/>
              <a:gdLst/>
              <a:ahLst/>
              <a:cxnLst/>
              <a:rect l="l" t="t" r="r" b="b"/>
              <a:pathLst>
                <a:path w="24871394" h="13610281">
                  <a:moveTo>
                    <a:pt x="24566594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3305481"/>
                  </a:lnTo>
                  <a:cubicBezTo>
                    <a:pt x="0" y="13474390"/>
                    <a:pt x="135890" y="13610281"/>
                    <a:pt x="304800" y="13610281"/>
                  </a:cubicBezTo>
                  <a:lnTo>
                    <a:pt x="24566594" y="13610281"/>
                  </a:lnTo>
                  <a:cubicBezTo>
                    <a:pt x="24735504" y="13610281"/>
                    <a:pt x="24871394" y="13474390"/>
                    <a:pt x="24871394" y="13305481"/>
                  </a:cubicBezTo>
                  <a:lnTo>
                    <a:pt x="24871394" y="304800"/>
                  </a:lnTo>
                  <a:cubicBezTo>
                    <a:pt x="24871394" y="135890"/>
                    <a:pt x="24735504" y="0"/>
                    <a:pt x="24566594" y="0"/>
                  </a:cubicBezTo>
                  <a:close/>
                </a:path>
              </a:pathLst>
            </a:custGeom>
            <a:solidFill>
              <a:srgbClr val="EDF0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645830" y="886666"/>
            <a:ext cx="7634079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99"/>
              </a:lnSpc>
            </a:pPr>
            <a:r>
              <a:rPr lang="en-US" sz="2999" dirty="0" err="1">
                <a:solidFill>
                  <a:srgbClr val="100F0D"/>
                </a:solidFill>
                <a:latin typeface="+mj-ea"/>
                <a:ea typeface="+mj-ea"/>
              </a:rPr>
              <a:t>라운드</a:t>
            </a:r>
            <a:r>
              <a:rPr lang="en-US" sz="29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999" dirty="0" err="1">
                <a:solidFill>
                  <a:srgbClr val="100F0D"/>
                </a:solidFill>
                <a:latin typeface="+mj-ea"/>
                <a:ea typeface="+mj-ea"/>
              </a:rPr>
              <a:t>로빈</a:t>
            </a:r>
            <a:r>
              <a:rPr lang="en-US" sz="29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999" dirty="0" err="1">
                <a:solidFill>
                  <a:srgbClr val="100F0D"/>
                </a:solidFill>
                <a:latin typeface="+mj-ea"/>
                <a:ea typeface="+mj-ea"/>
              </a:rPr>
              <a:t>방식</a:t>
            </a:r>
            <a:r>
              <a:rPr lang="en-US" sz="2999" dirty="0">
                <a:solidFill>
                  <a:srgbClr val="100F0D"/>
                </a:solidFill>
                <a:latin typeface="+mj-ea"/>
                <a:ea typeface="+mj-ea"/>
              </a:rPr>
              <a:t>(Round Robin) </a:t>
            </a:r>
            <a:r>
              <a:rPr lang="en-US" sz="2999" dirty="0" err="1">
                <a:solidFill>
                  <a:srgbClr val="100F0D"/>
                </a:solidFill>
                <a:latin typeface="+mj-ea"/>
                <a:ea typeface="+mj-ea"/>
              </a:rPr>
              <a:t>알고리즘</a:t>
            </a:r>
            <a:endParaRPr lang="en-US" sz="2999" dirty="0">
              <a:solidFill>
                <a:srgbClr val="100F0D"/>
              </a:solidFill>
              <a:latin typeface="+mj-ea"/>
              <a:ea typeface="+mj-ea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882265" y="872378"/>
            <a:ext cx="461010" cy="463278"/>
            <a:chOff x="0" y="0"/>
            <a:chExt cx="614680" cy="6177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4680" cy="617704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07390" y="38516"/>
              <a:ext cx="399901" cy="4930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5"/>
                </a:lnSpc>
                <a:spcBef>
                  <a:spcPct val="0"/>
                </a:spcBef>
              </a:pPr>
              <a:r>
                <a:rPr lang="en-US" sz="2204">
                  <a:solidFill>
                    <a:srgbClr val="FFFFFF"/>
                  </a:solidFill>
                  <a:latin typeface="DM Sans Bold"/>
                </a:rPr>
                <a:t>2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45830" y="1456326"/>
            <a:ext cx="6627833" cy="456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</a:pP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: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고정된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순서대로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연결을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해주는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방식</a:t>
            </a:r>
            <a:endParaRPr lang="en-US" sz="2799" dirty="0">
              <a:solidFill>
                <a:srgbClr val="100F0D"/>
              </a:solidFill>
              <a:latin typeface="+mj-ea"/>
              <a:ea typeface="+mj-ea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6151918" y="3016536"/>
            <a:ext cx="5984164" cy="1030971"/>
            <a:chOff x="0" y="0"/>
            <a:chExt cx="7978885" cy="137462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7978885" cy="1374628"/>
              <a:chOff x="0" y="0"/>
              <a:chExt cx="5776174" cy="99513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776174" cy="995138"/>
              </a:xfrm>
              <a:custGeom>
                <a:avLst/>
                <a:gdLst/>
                <a:ahLst/>
                <a:cxnLst/>
                <a:rect l="l" t="t" r="r" b="b"/>
                <a:pathLst>
                  <a:path w="5776174" h="995138">
                    <a:moveTo>
                      <a:pt x="5651714" y="995138"/>
                    </a:moveTo>
                    <a:lnTo>
                      <a:pt x="124460" y="995138"/>
                    </a:lnTo>
                    <a:cubicBezTo>
                      <a:pt x="55880" y="995138"/>
                      <a:pt x="0" y="939258"/>
                      <a:pt x="0" y="87067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651714" y="0"/>
                    </a:lnTo>
                    <a:cubicBezTo>
                      <a:pt x="5720294" y="0"/>
                      <a:pt x="5776174" y="55880"/>
                      <a:pt x="5776174" y="124460"/>
                    </a:cubicBezTo>
                    <a:lnTo>
                      <a:pt x="5776174" y="870678"/>
                    </a:lnTo>
                    <a:cubicBezTo>
                      <a:pt x="5776174" y="939258"/>
                      <a:pt x="5720294" y="995138"/>
                      <a:pt x="5651714" y="995138"/>
                    </a:cubicBezTo>
                    <a:close/>
                  </a:path>
                </a:pathLst>
              </a:custGeom>
              <a:solidFill>
                <a:srgbClr val="100F0D">
                  <a:alpha val="4706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443250" y="277793"/>
              <a:ext cx="5092385" cy="752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29"/>
                </a:lnSpc>
              </a:pPr>
              <a:r>
                <a:rPr lang="en-US" sz="3378" u="sng">
                  <a:solidFill>
                    <a:srgbClr val="100F0D"/>
                  </a:solidFill>
                  <a:latin typeface="DM Sans Bold"/>
                </a:rPr>
                <a:t>Load Balancer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3060718" y="5544293"/>
            <a:ext cx="1707963" cy="1707963"/>
          </a:xfrm>
          <a:custGeom>
            <a:avLst/>
            <a:gdLst/>
            <a:ahLst/>
            <a:cxnLst/>
            <a:rect l="l" t="t" r="r" b="b"/>
            <a:pathLst>
              <a:path w="1707963" h="1707963">
                <a:moveTo>
                  <a:pt x="0" y="0"/>
                </a:moveTo>
                <a:lnTo>
                  <a:pt x="1707963" y="0"/>
                </a:lnTo>
                <a:lnTo>
                  <a:pt x="1707963" y="1707963"/>
                </a:lnTo>
                <a:lnTo>
                  <a:pt x="0" y="17079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6825192" y="5513846"/>
            <a:ext cx="1707963" cy="1707963"/>
          </a:xfrm>
          <a:custGeom>
            <a:avLst/>
            <a:gdLst/>
            <a:ahLst/>
            <a:cxnLst/>
            <a:rect l="l" t="t" r="r" b="b"/>
            <a:pathLst>
              <a:path w="1707963" h="1707963">
                <a:moveTo>
                  <a:pt x="0" y="0"/>
                </a:moveTo>
                <a:lnTo>
                  <a:pt x="1707963" y="0"/>
                </a:lnTo>
                <a:lnTo>
                  <a:pt x="1707963" y="1707963"/>
                </a:lnTo>
                <a:lnTo>
                  <a:pt x="0" y="17079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0099311" y="5529556"/>
            <a:ext cx="1707963" cy="1707963"/>
          </a:xfrm>
          <a:custGeom>
            <a:avLst/>
            <a:gdLst/>
            <a:ahLst/>
            <a:cxnLst/>
            <a:rect l="l" t="t" r="r" b="b"/>
            <a:pathLst>
              <a:path w="1707963" h="1707963">
                <a:moveTo>
                  <a:pt x="0" y="0"/>
                </a:moveTo>
                <a:lnTo>
                  <a:pt x="1707963" y="0"/>
                </a:lnTo>
                <a:lnTo>
                  <a:pt x="1707963" y="1707963"/>
                </a:lnTo>
                <a:lnTo>
                  <a:pt x="0" y="17079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AutoShape 17"/>
          <p:cNvSpPr/>
          <p:nvPr/>
        </p:nvSpPr>
        <p:spPr>
          <a:xfrm flipH="1">
            <a:off x="3914700" y="4047507"/>
            <a:ext cx="5229300" cy="149678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AutoShape 18"/>
          <p:cNvSpPr/>
          <p:nvPr/>
        </p:nvSpPr>
        <p:spPr>
          <a:xfrm flipH="1">
            <a:off x="7679173" y="4047507"/>
            <a:ext cx="1464827" cy="146633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9144000" y="4047507"/>
            <a:ext cx="1809292" cy="148204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2005055" y="7346236"/>
            <a:ext cx="3819288" cy="505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9"/>
              </a:lnSpc>
            </a:pPr>
            <a:r>
              <a:rPr lang="en-US" sz="2978">
                <a:solidFill>
                  <a:srgbClr val="100F0D"/>
                </a:solidFill>
                <a:latin typeface="DM Sans Bold"/>
              </a:rPr>
              <a:t>Server 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24344" y="7346236"/>
            <a:ext cx="3819288" cy="505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9"/>
              </a:lnSpc>
            </a:pPr>
            <a:r>
              <a:rPr lang="en-US" sz="2978">
                <a:solidFill>
                  <a:srgbClr val="100F0D"/>
                </a:solidFill>
                <a:latin typeface="DM Sans Bold"/>
              </a:rPr>
              <a:t>Server B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31928" y="7346236"/>
            <a:ext cx="3819288" cy="505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9"/>
              </a:lnSpc>
            </a:pPr>
            <a:r>
              <a:rPr lang="en-US" sz="2978">
                <a:solidFill>
                  <a:srgbClr val="100F0D"/>
                </a:solidFill>
                <a:latin typeface="DM Sans Bold"/>
              </a:rPr>
              <a:t>Server C</a:t>
            </a:r>
          </a:p>
        </p:txBody>
      </p:sp>
      <p:sp>
        <p:nvSpPr>
          <p:cNvPr id="23" name="Freeform 23"/>
          <p:cNvSpPr/>
          <p:nvPr/>
        </p:nvSpPr>
        <p:spPr>
          <a:xfrm>
            <a:off x="13631751" y="5544293"/>
            <a:ext cx="1707963" cy="1707963"/>
          </a:xfrm>
          <a:custGeom>
            <a:avLst/>
            <a:gdLst/>
            <a:ahLst/>
            <a:cxnLst/>
            <a:rect l="l" t="t" r="r" b="b"/>
            <a:pathLst>
              <a:path w="1707963" h="1707963">
                <a:moveTo>
                  <a:pt x="0" y="0"/>
                </a:moveTo>
                <a:lnTo>
                  <a:pt x="1707963" y="0"/>
                </a:lnTo>
                <a:lnTo>
                  <a:pt x="1707963" y="1707963"/>
                </a:lnTo>
                <a:lnTo>
                  <a:pt x="0" y="17079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12576088" y="7346236"/>
            <a:ext cx="3819288" cy="505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9"/>
              </a:lnSpc>
            </a:pPr>
            <a:r>
              <a:rPr lang="en-US" sz="2978">
                <a:solidFill>
                  <a:srgbClr val="100F0D"/>
                </a:solidFill>
                <a:latin typeface="DM Sans Bold"/>
              </a:rPr>
              <a:t>Server D</a:t>
            </a:r>
          </a:p>
        </p:txBody>
      </p:sp>
      <p:sp>
        <p:nvSpPr>
          <p:cNvPr id="25" name="AutoShape 25"/>
          <p:cNvSpPr/>
          <p:nvPr/>
        </p:nvSpPr>
        <p:spPr>
          <a:xfrm>
            <a:off x="9144000" y="4047507"/>
            <a:ext cx="5341732" cy="149678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7370265" y="2147254"/>
            <a:ext cx="3819288" cy="505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9"/>
              </a:lnSpc>
            </a:pPr>
            <a:r>
              <a:rPr lang="en-US" sz="2978">
                <a:solidFill>
                  <a:srgbClr val="FF6363"/>
                </a:solidFill>
                <a:latin typeface="DM Sans Bold"/>
              </a:rPr>
              <a:t>1 2 3 4 5 6 7 8 9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005055" y="7937339"/>
            <a:ext cx="3819288" cy="531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9"/>
              </a:lnSpc>
            </a:pPr>
            <a:r>
              <a:rPr lang="en-US" sz="3078">
                <a:solidFill>
                  <a:srgbClr val="100F0D"/>
                </a:solidFill>
                <a:latin typeface="DM Sans Bold"/>
              </a:rPr>
              <a:t>1 5 9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756052" y="7927814"/>
            <a:ext cx="3819288" cy="531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9"/>
              </a:lnSpc>
            </a:pPr>
            <a:r>
              <a:rPr lang="en-US" sz="3078">
                <a:solidFill>
                  <a:srgbClr val="100F0D"/>
                </a:solidFill>
                <a:latin typeface="DM Sans Bold"/>
              </a:rPr>
              <a:t>2 6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043648" y="7927814"/>
            <a:ext cx="3819288" cy="531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9"/>
              </a:lnSpc>
            </a:pPr>
            <a:r>
              <a:rPr lang="en-US" sz="3078">
                <a:solidFill>
                  <a:srgbClr val="100F0D"/>
                </a:solidFill>
                <a:latin typeface="DM Sans Bold"/>
              </a:rPr>
              <a:t>3 7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713177" y="7937339"/>
            <a:ext cx="3819288" cy="531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9"/>
              </a:lnSpc>
            </a:pPr>
            <a:r>
              <a:rPr lang="en-US" sz="3078">
                <a:solidFill>
                  <a:srgbClr val="100F0D"/>
                </a:solidFill>
                <a:latin typeface="DM Sans Bold"/>
              </a:rPr>
              <a:t>4 8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9690" y="421457"/>
            <a:ext cx="17258100" cy="9444086"/>
            <a:chOff x="0" y="0"/>
            <a:chExt cx="24871394" cy="136102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71394" cy="13610281"/>
            </a:xfrm>
            <a:custGeom>
              <a:avLst/>
              <a:gdLst/>
              <a:ahLst/>
              <a:cxnLst/>
              <a:rect l="l" t="t" r="r" b="b"/>
              <a:pathLst>
                <a:path w="24871394" h="13610281">
                  <a:moveTo>
                    <a:pt x="24566594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3305481"/>
                  </a:lnTo>
                  <a:cubicBezTo>
                    <a:pt x="0" y="13474390"/>
                    <a:pt x="135890" y="13610281"/>
                    <a:pt x="304800" y="13610281"/>
                  </a:cubicBezTo>
                  <a:lnTo>
                    <a:pt x="24566594" y="13610281"/>
                  </a:lnTo>
                  <a:cubicBezTo>
                    <a:pt x="24735504" y="13610281"/>
                    <a:pt x="24871394" y="13474390"/>
                    <a:pt x="24871394" y="13305481"/>
                  </a:cubicBezTo>
                  <a:lnTo>
                    <a:pt x="24871394" y="304800"/>
                  </a:lnTo>
                  <a:cubicBezTo>
                    <a:pt x="24871394" y="135890"/>
                    <a:pt x="24735504" y="0"/>
                    <a:pt x="24566594" y="0"/>
                  </a:cubicBezTo>
                  <a:close/>
                </a:path>
              </a:pathLst>
            </a:custGeom>
            <a:solidFill>
              <a:srgbClr val="EDF0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82265" y="872378"/>
            <a:ext cx="461010" cy="463278"/>
            <a:chOff x="0" y="0"/>
            <a:chExt cx="614680" cy="61770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614680" cy="617704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07390" y="38516"/>
              <a:ext cx="399901" cy="4930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85"/>
                </a:lnSpc>
                <a:spcBef>
                  <a:spcPct val="0"/>
                </a:spcBef>
              </a:pPr>
              <a:r>
                <a:rPr lang="en-US" sz="2204">
                  <a:solidFill>
                    <a:srgbClr val="FFFFFF"/>
                  </a:solidFill>
                  <a:latin typeface="DM Sans Bold"/>
                </a:rPr>
                <a:t>3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6039817" y="2373901"/>
            <a:ext cx="1548033" cy="1251601"/>
          </a:xfrm>
          <a:custGeom>
            <a:avLst/>
            <a:gdLst/>
            <a:ahLst/>
            <a:cxnLst/>
            <a:rect l="l" t="t" r="r" b="b"/>
            <a:pathLst>
              <a:path w="1548033" h="1251601">
                <a:moveTo>
                  <a:pt x="0" y="0"/>
                </a:moveTo>
                <a:lnTo>
                  <a:pt x="1548033" y="0"/>
                </a:lnTo>
                <a:lnTo>
                  <a:pt x="1548033" y="1251601"/>
                </a:lnTo>
                <a:lnTo>
                  <a:pt x="0" y="12516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0905295" y="2373901"/>
            <a:ext cx="1548033" cy="1251601"/>
          </a:xfrm>
          <a:custGeom>
            <a:avLst/>
            <a:gdLst/>
            <a:ahLst/>
            <a:cxnLst/>
            <a:rect l="l" t="t" r="r" b="b"/>
            <a:pathLst>
              <a:path w="1548033" h="1251601">
                <a:moveTo>
                  <a:pt x="0" y="0"/>
                </a:moveTo>
                <a:lnTo>
                  <a:pt x="1548033" y="0"/>
                </a:lnTo>
                <a:lnTo>
                  <a:pt x="1548033" y="1251601"/>
                </a:lnTo>
                <a:lnTo>
                  <a:pt x="0" y="12516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6231883" y="5302536"/>
            <a:ext cx="5984164" cy="1030971"/>
            <a:chOff x="0" y="0"/>
            <a:chExt cx="7978885" cy="137462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7978885" cy="1374628"/>
              <a:chOff x="0" y="0"/>
              <a:chExt cx="5776174" cy="99513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776174" cy="995138"/>
              </a:xfrm>
              <a:custGeom>
                <a:avLst/>
                <a:gdLst/>
                <a:ahLst/>
                <a:cxnLst/>
                <a:rect l="l" t="t" r="r" b="b"/>
                <a:pathLst>
                  <a:path w="5776174" h="995138">
                    <a:moveTo>
                      <a:pt x="5651714" y="995138"/>
                    </a:moveTo>
                    <a:lnTo>
                      <a:pt x="124460" y="995138"/>
                    </a:lnTo>
                    <a:cubicBezTo>
                      <a:pt x="55880" y="995138"/>
                      <a:pt x="0" y="939258"/>
                      <a:pt x="0" y="87067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651714" y="0"/>
                    </a:lnTo>
                    <a:cubicBezTo>
                      <a:pt x="5720294" y="0"/>
                      <a:pt x="5776174" y="55880"/>
                      <a:pt x="5776174" y="124460"/>
                    </a:cubicBezTo>
                    <a:lnTo>
                      <a:pt x="5776174" y="870678"/>
                    </a:lnTo>
                    <a:cubicBezTo>
                      <a:pt x="5776174" y="939258"/>
                      <a:pt x="5720294" y="995138"/>
                      <a:pt x="5651714" y="995138"/>
                    </a:cubicBezTo>
                    <a:close/>
                  </a:path>
                </a:pathLst>
              </a:custGeom>
              <a:solidFill>
                <a:srgbClr val="100F0D">
                  <a:alpha val="4706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443250" y="277793"/>
              <a:ext cx="5092385" cy="752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29"/>
                </a:lnSpc>
              </a:pPr>
              <a:r>
                <a:rPr lang="en-US" sz="3378" u="sng">
                  <a:solidFill>
                    <a:srgbClr val="100F0D"/>
                  </a:solidFill>
                  <a:latin typeface="DM Sans Bold"/>
                </a:rPr>
                <a:t>Load Balancer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5534034" y="7390782"/>
            <a:ext cx="1707963" cy="1707963"/>
          </a:xfrm>
          <a:custGeom>
            <a:avLst/>
            <a:gdLst/>
            <a:ahLst/>
            <a:cxnLst/>
            <a:rect l="l" t="t" r="r" b="b"/>
            <a:pathLst>
              <a:path w="1707963" h="1707963">
                <a:moveTo>
                  <a:pt x="0" y="0"/>
                </a:moveTo>
                <a:lnTo>
                  <a:pt x="1707963" y="0"/>
                </a:lnTo>
                <a:lnTo>
                  <a:pt x="1707963" y="1707963"/>
                </a:lnTo>
                <a:lnTo>
                  <a:pt x="0" y="17079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1371033" y="7324107"/>
            <a:ext cx="1707963" cy="1707963"/>
          </a:xfrm>
          <a:custGeom>
            <a:avLst/>
            <a:gdLst/>
            <a:ahLst/>
            <a:cxnLst/>
            <a:rect l="l" t="t" r="r" b="b"/>
            <a:pathLst>
              <a:path w="1707963" h="1707963">
                <a:moveTo>
                  <a:pt x="0" y="0"/>
                </a:moveTo>
                <a:lnTo>
                  <a:pt x="1707963" y="0"/>
                </a:lnTo>
                <a:lnTo>
                  <a:pt x="1707963" y="1707963"/>
                </a:lnTo>
                <a:lnTo>
                  <a:pt x="0" y="17079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4941524" y="3715688"/>
            <a:ext cx="3819288" cy="531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9"/>
              </a:lnSpc>
            </a:pPr>
            <a:r>
              <a:rPr lang="en-US" sz="3078">
                <a:solidFill>
                  <a:srgbClr val="100F0D"/>
                </a:solidFill>
                <a:latin typeface="DM Sans Bold"/>
              </a:rPr>
              <a:t>Client A</a:t>
            </a:r>
          </a:p>
        </p:txBody>
      </p:sp>
      <p:sp>
        <p:nvSpPr>
          <p:cNvPr id="17" name="AutoShape 17"/>
          <p:cNvSpPr/>
          <p:nvPr/>
        </p:nvSpPr>
        <p:spPr>
          <a:xfrm>
            <a:off x="6851168" y="4247101"/>
            <a:ext cx="2372797" cy="105543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AutoShape 18"/>
          <p:cNvSpPr/>
          <p:nvPr/>
        </p:nvSpPr>
        <p:spPr>
          <a:xfrm flipH="1">
            <a:off x="9223965" y="4309667"/>
            <a:ext cx="2455347" cy="9928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 flipH="1">
            <a:off x="6388015" y="6333507"/>
            <a:ext cx="2835949" cy="10572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AutoShape 20"/>
          <p:cNvSpPr/>
          <p:nvPr/>
        </p:nvSpPr>
        <p:spPr>
          <a:xfrm>
            <a:off x="9223965" y="6333507"/>
            <a:ext cx="3001050" cy="9906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645830" y="886666"/>
            <a:ext cx="6627833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99"/>
              </a:lnSpc>
            </a:pPr>
            <a:r>
              <a:rPr lang="en-US" sz="2999" dirty="0" err="1">
                <a:solidFill>
                  <a:srgbClr val="100F0D"/>
                </a:solidFill>
                <a:latin typeface="+mj-ea"/>
                <a:ea typeface="+mj-ea"/>
              </a:rPr>
              <a:t>해쉬</a:t>
            </a:r>
            <a:r>
              <a:rPr lang="en-US" sz="2999" dirty="0">
                <a:solidFill>
                  <a:srgbClr val="100F0D"/>
                </a:solidFill>
                <a:latin typeface="+mj-ea"/>
                <a:ea typeface="+mj-ea"/>
              </a:rPr>
              <a:t>(Hash) </a:t>
            </a:r>
            <a:r>
              <a:rPr lang="en-US" sz="2999" dirty="0" err="1">
                <a:solidFill>
                  <a:srgbClr val="100F0D"/>
                </a:solidFill>
                <a:latin typeface="+mj-ea"/>
                <a:ea typeface="+mj-ea"/>
              </a:rPr>
              <a:t>알고리즘</a:t>
            </a:r>
            <a:endParaRPr lang="en-US" sz="2999" dirty="0">
              <a:solidFill>
                <a:srgbClr val="100F0D"/>
              </a:solidFill>
              <a:latin typeface="+mj-ea"/>
              <a:ea typeface="+mj-ea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769667" y="3778254"/>
            <a:ext cx="3819288" cy="531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9"/>
              </a:lnSpc>
            </a:pPr>
            <a:r>
              <a:rPr lang="en-US" sz="3078">
                <a:solidFill>
                  <a:srgbClr val="100F0D"/>
                </a:solidFill>
                <a:latin typeface="DM Sans Bold"/>
              </a:rPr>
              <a:t>Client B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499213" y="9174945"/>
            <a:ext cx="3819288" cy="531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9"/>
              </a:lnSpc>
            </a:pPr>
            <a:r>
              <a:rPr lang="en-US" sz="3078">
                <a:solidFill>
                  <a:srgbClr val="100F0D"/>
                </a:solidFill>
                <a:latin typeface="DM Sans Bold"/>
              </a:rPr>
              <a:t>Server 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451638" y="9032070"/>
            <a:ext cx="3819288" cy="531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9"/>
              </a:lnSpc>
            </a:pPr>
            <a:r>
              <a:rPr lang="en-US" sz="3078">
                <a:solidFill>
                  <a:srgbClr val="100F0D"/>
                </a:solidFill>
                <a:latin typeface="DM Sans Bold"/>
              </a:rPr>
              <a:t>Server B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408858" y="2713211"/>
            <a:ext cx="3819288" cy="531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9"/>
              </a:lnSpc>
            </a:pPr>
            <a:r>
              <a:rPr lang="en-US" sz="3078">
                <a:solidFill>
                  <a:srgbClr val="FF6363"/>
                </a:solidFill>
                <a:latin typeface="DM Sans Bold"/>
              </a:rPr>
              <a:t>1 2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371033" y="2700657"/>
            <a:ext cx="3819288" cy="531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9"/>
              </a:lnSpc>
            </a:pPr>
            <a:r>
              <a:rPr lang="en-US" sz="3078">
                <a:solidFill>
                  <a:srgbClr val="FF6363"/>
                </a:solidFill>
                <a:latin typeface="DM Sans Bold"/>
              </a:rPr>
              <a:t>3 4 5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45830" y="1437276"/>
            <a:ext cx="8582316" cy="456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</a:pP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: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특정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서버에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매핑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트래픽을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분산해주는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방식</a:t>
            </a:r>
            <a:endParaRPr lang="en-US" sz="2799" dirty="0">
              <a:solidFill>
                <a:srgbClr val="100F0D"/>
              </a:solidFill>
              <a:latin typeface="+mj-ea"/>
              <a:ea typeface="+mj-ea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842639" y="7945719"/>
            <a:ext cx="3819288" cy="531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9"/>
              </a:lnSpc>
            </a:pPr>
            <a:r>
              <a:rPr lang="en-US" sz="3078">
                <a:solidFill>
                  <a:srgbClr val="FF6363"/>
                </a:solidFill>
                <a:latin typeface="DM Sans Bold"/>
              </a:rPr>
              <a:t>1 2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039817" y="7945719"/>
            <a:ext cx="3819288" cy="531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9"/>
              </a:lnSpc>
            </a:pPr>
            <a:r>
              <a:rPr lang="en-US" sz="3078">
                <a:solidFill>
                  <a:srgbClr val="FF6363"/>
                </a:solidFill>
                <a:latin typeface="DM Sans Bold"/>
              </a:rPr>
              <a:t>3 4 5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950" y="482787"/>
            <a:ext cx="17258100" cy="9444086"/>
            <a:chOff x="0" y="0"/>
            <a:chExt cx="24871394" cy="136102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71394" cy="13610281"/>
            </a:xfrm>
            <a:custGeom>
              <a:avLst/>
              <a:gdLst/>
              <a:ahLst/>
              <a:cxnLst/>
              <a:rect l="l" t="t" r="r" b="b"/>
              <a:pathLst>
                <a:path w="24871394" h="13610281">
                  <a:moveTo>
                    <a:pt x="24566594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3305481"/>
                  </a:lnTo>
                  <a:cubicBezTo>
                    <a:pt x="0" y="13474390"/>
                    <a:pt x="135890" y="13610281"/>
                    <a:pt x="304800" y="13610281"/>
                  </a:cubicBezTo>
                  <a:lnTo>
                    <a:pt x="24566594" y="13610281"/>
                  </a:lnTo>
                  <a:cubicBezTo>
                    <a:pt x="24735504" y="13610281"/>
                    <a:pt x="24871394" y="13474390"/>
                    <a:pt x="24871394" y="13305481"/>
                  </a:cubicBezTo>
                  <a:lnTo>
                    <a:pt x="24871394" y="304800"/>
                  </a:lnTo>
                  <a:cubicBezTo>
                    <a:pt x="24871394" y="135890"/>
                    <a:pt x="24735504" y="0"/>
                    <a:pt x="24566594" y="0"/>
                  </a:cubicBezTo>
                  <a:close/>
                </a:path>
              </a:pathLst>
            </a:custGeom>
            <a:solidFill>
              <a:srgbClr val="EDF0F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830083" y="3711879"/>
            <a:ext cx="6627833" cy="2671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3" lvl="1" indent="-367026">
              <a:lnSpc>
                <a:spcPts val="7343"/>
              </a:lnSpc>
              <a:buFont typeface="Arial"/>
              <a:buChar char="•"/>
            </a:pP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가중치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및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비율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할당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방식</a:t>
            </a:r>
            <a:endParaRPr lang="en-US" sz="3399" dirty="0">
              <a:solidFill>
                <a:srgbClr val="100F0D"/>
              </a:solidFill>
              <a:latin typeface="+mj-ea"/>
              <a:ea typeface="+mj-ea"/>
            </a:endParaRPr>
          </a:p>
          <a:p>
            <a:pPr marL="734053" lvl="1" indent="-367026">
              <a:lnSpc>
                <a:spcPts val="7343"/>
              </a:lnSpc>
              <a:buFont typeface="Arial"/>
              <a:buChar char="•"/>
            </a:pP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가장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빠른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응답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시간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기반</a:t>
            </a:r>
            <a:endParaRPr lang="en-US" sz="3399" dirty="0">
              <a:solidFill>
                <a:srgbClr val="100F0D"/>
              </a:solidFill>
              <a:latin typeface="+mj-ea"/>
              <a:ea typeface="+mj-ea"/>
            </a:endParaRPr>
          </a:p>
          <a:p>
            <a:pPr marL="734053" lvl="1" indent="-367026">
              <a:lnSpc>
                <a:spcPts val="7343"/>
              </a:lnSpc>
              <a:buFont typeface="Arial"/>
              <a:buChar char="•"/>
            </a:pP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대역폭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기반</a:t>
            </a:r>
            <a:endParaRPr lang="en-US" sz="3399" dirty="0">
              <a:solidFill>
                <a:srgbClr val="100F0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31083" y="4377601"/>
            <a:ext cx="12625833" cy="1119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90"/>
              </a:lnSpc>
            </a:pPr>
            <a:r>
              <a:rPr lang="en-US" sz="7900" spc="-79" dirty="0" err="1">
                <a:solidFill>
                  <a:srgbClr val="100F0D"/>
                </a:solidFill>
                <a:latin typeface="+mj-ea"/>
                <a:ea typeface="+mj-ea"/>
              </a:rPr>
              <a:t>로드밸런서는</a:t>
            </a:r>
            <a:r>
              <a:rPr lang="en-US" sz="7900" spc="-7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7900" spc="-79" dirty="0" err="1">
                <a:solidFill>
                  <a:srgbClr val="100F0D"/>
                </a:solidFill>
                <a:latin typeface="+mj-ea"/>
                <a:ea typeface="+mj-ea"/>
              </a:rPr>
              <a:t>만능이다</a:t>
            </a:r>
            <a:r>
              <a:rPr lang="en-US" sz="7900" spc="-79" dirty="0">
                <a:solidFill>
                  <a:srgbClr val="100F0D"/>
                </a:solidFill>
                <a:latin typeface="+mj-ea"/>
                <a:ea typeface="+mj-ea"/>
              </a:rPr>
              <a:t>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31083" y="4240010"/>
            <a:ext cx="12625833" cy="2925827"/>
            <a:chOff x="0" y="0"/>
            <a:chExt cx="16834444" cy="3901102"/>
          </a:xfrm>
        </p:grpSpPr>
        <p:sp>
          <p:nvSpPr>
            <p:cNvPr id="3" name="TextBox 3"/>
            <p:cNvSpPr txBox="1"/>
            <p:nvPr/>
          </p:nvSpPr>
          <p:spPr>
            <a:xfrm>
              <a:off x="0" y="104775"/>
              <a:ext cx="16834444" cy="2007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40"/>
                </a:lnSpc>
              </a:pPr>
              <a:r>
                <a:rPr lang="en-US" sz="10400" spc="-104">
                  <a:solidFill>
                    <a:srgbClr val="100F0D"/>
                  </a:solidFill>
                  <a:latin typeface="DM Sans Bold"/>
                </a:rPr>
                <a:t>Thank you!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519439" y="3285771"/>
              <a:ext cx="7795566" cy="615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28">
                  <a:solidFill>
                    <a:srgbClr val="FFFFFF"/>
                  </a:solidFill>
                  <a:latin typeface="DM Sans Bold"/>
                </a:rPr>
                <a:t>Let's begin.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4465740" y="4422162"/>
            <a:ext cx="2793560" cy="5487349"/>
          </a:xfrm>
          <a:custGeom>
            <a:avLst/>
            <a:gdLst/>
            <a:ahLst/>
            <a:cxnLst/>
            <a:rect l="l" t="t" r="r" b="b"/>
            <a:pathLst>
              <a:path w="2793560" h="5487349">
                <a:moveTo>
                  <a:pt x="0" y="0"/>
                </a:moveTo>
                <a:lnTo>
                  <a:pt x="2793560" y="0"/>
                </a:lnTo>
                <a:lnTo>
                  <a:pt x="2793560" y="5487349"/>
                </a:lnTo>
                <a:lnTo>
                  <a:pt x="0" y="5487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86870" y="4431392"/>
            <a:ext cx="449013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750"/>
              </a:lnSpc>
            </a:pPr>
            <a:r>
              <a:rPr lang="en-US" sz="6681" spc="-66" dirty="0">
                <a:solidFill>
                  <a:srgbClr val="000000"/>
                </a:solidFill>
                <a:latin typeface="DM Sans Bold"/>
              </a:rPr>
              <a:t>Reference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321082" y="3124909"/>
            <a:ext cx="11454558" cy="4616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26"/>
              </a:lnSpc>
            </a:pPr>
            <a:endParaRPr lang="en-US" sz="3470" spc="-34" dirty="0">
              <a:ea typeface="DM Sans Bold"/>
              <a:hlinkClick r:id="rId2" tooltip="https://www.stevenjlee.net/2020/06/30/%EC%9D%B4%ED%95%B4%ED%95%98%EA%B8%B0-%EB%84%A4%ED%8A%B8%EC%9B%8C%ED%81%AC%EC%9D%98-%EB%B6%80%ED%95%98%EB%B6%84%EC%82%B0-%EB%A1%9C%EB%93%9C%EB%B0%B8%EB%9F%B0%EC%8B%B1-load-balancing-%EA%B7%B8/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749386" lvl="1" indent="-374693">
              <a:lnSpc>
                <a:spcPts val="4026"/>
              </a:lnSpc>
              <a:buFont typeface="Arial"/>
              <a:buChar char="•"/>
            </a:pPr>
            <a:r>
              <a:rPr lang="en-US" sz="3470" spc="-34" dirty="0">
                <a:latin typeface="DM Sans Bold"/>
              </a:rPr>
              <a:t>https://deveric.tistory.com/91</a:t>
            </a:r>
          </a:p>
          <a:p>
            <a:pPr>
              <a:lnSpc>
                <a:spcPts val="4026"/>
              </a:lnSpc>
            </a:pPr>
            <a:endParaRPr lang="en-US" sz="3470" spc="-34" dirty="0">
              <a:latin typeface="DM Sans Bold"/>
            </a:endParaRPr>
          </a:p>
          <a:p>
            <a:pPr marL="749386" lvl="1" indent="-374693">
              <a:lnSpc>
                <a:spcPts val="4026"/>
              </a:lnSpc>
              <a:buFont typeface="Arial"/>
              <a:buChar char="•"/>
            </a:pPr>
            <a:r>
              <a:rPr lang="en-US" sz="3470" spc="-34" dirty="0">
                <a:latin typeface="DM Sans Bold"/>
              </a:rPr>
              <a:t>https://youtu.be/kYipnodgi2I</a:t>
            </a:r>
          </a:p>
          <a:p>
            <a:pPr>
              <a:lnSpc>
                <a:spcPts val="4026"/>
              </a:lnSpc>
            </a:pPr>
            <a:endParaRPr lang="en-US" sz="3470" spc="-34" dirty="0">
              <a:latin typeface="DM Sans Bold"/>
            </a:endParaRPr>
          </a:p>
          <a:p>
            <a:pPr marL="749386" lvl="1" indent="-374693">
              <a:lnSpc>
                <a:spcPts val="4026"/>
              </a:lnSpc>
              <a:buFont typeface="Arial"/>
              <a:buChar char="•"/>
            </a:pPr>
            <a:r>
              <a:rPr lang="en-US" sz="3470" spc="-34" dirty="0">
                <a:latin typeface="DM Sans Bold"/>
              </a:rPr>
              <a:t>https://icarus8050.tistory.com/101</a:t>
            </a:r>
          </a:p>
          <a:p>
            <a:pPr marL="749386" lvl="1" indent="-374693">
              <a:lnSpc>
                <a:spcPts val="4026"/>
              </a:lnSpc>
              <a:buFont typeface="Arial"/>
              <a:buChar char="•"/>
            </a:pPr>
            <a:endParaRPr lang="en-US" sz="3470" spc="-34" dirty="0">
              <a:latin typeface="DM Sans Bold"/>
            </a:endParaRPr>
          </a:p>
          <a:p>
            <a:pPr marL="749386" lvl="1" indent="-374693">
              <a:lnSpc>
                <a:spcPts val="4026"/>
              </a:lnSpc>
              <a:buFont typeface="Arial"/>
              <a:buChar char="•"/>
            </a:pPr>
            <a:r>
              <a:rPr lang="en-US" sz="3470" spc="-34" dirty="0">
                <a:latin typeface="DM Sans Bold"/>
              </a:rPr>
              <a:t>https://puzzle-making.tistory.com/270</a:t>
            </a:r>
          </a:p>
          <a:p>
            <a:pPr algn="l">
              <a:lnSpc>
                <a:spcPts val="4026"/>
              </a:lnSpc>
            </a:pPr>
            <a:endParaRPr lang="en-US" sz="3470" spc="-34" dirty="0">
              <a:latin typeface="DM Sa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96928" y="5683570"/>
            <a:ext cx="4847018" cy="456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</a:pP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로드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밸런서란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996928" y="7461280"/>
            <a:ext cx="5361465" cy="456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</a:pPr>
            <a:r>
              <a:rPr lang="en-US" sz="2799">
                <a:solidFill>
                  <a:srgbClr val="100F0D"/>
                </a:solidFill>
                <a:latin typeface="+mj-ea"/>
                <a:ea typeface="+mj-ea"/>
              </a:rPr>
              <a:t>로드 밸런서의 기능 및 동작방법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995221" y="5646111"/>
            <a:ext cx="613399" cy="613399"/>
            <a:chOff x="0" y="0"/>
            <a:chExt cx="817866" cy="81786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817866" cy="817866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42888" y="66991"/>
              <a:ext cx="532090" cy="636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05"/>
                </a:lnSpc>
                <a:spcBef>
                  <a:spcPct val="0"/>
                </a:spcBef>
              </a:pPr>
              <a:r>
                <a:rPr lang="en-US" sz="2932">
                  <a:solidFill>
                    <a:srgbClr val="FFFFFF"/>
                  </a:solidFill>
                  <a:latin typeface="DM Sans Bold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995221" y="7422312"/>
            <a:ext cx="613399" cy="616416"/>
            <a:chOff x="0" y="0"/>
            <a:chExt cx="817866" cy="82188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817866" cy="821889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41FC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42888" y="66991"/>
              <a:ext cx="532090" cy="640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05"/>
                </a:lnSpc>
                <a:spcBef>
                  <a:spcPct val="0"/>
                </a:spcBef>
              </a:pPr>
              <a:r>
                <a:rPr lang="en-US" sz="2932">
                  <a:solidFill>
                    <a:srgbClr val="FFFFFF"/>
                  </a:solidFill>
                  <a:latin typeface="DM Sans Bold"/>
                </a:rPr>
                <a:t>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614720" y="3083321"/>
            <a:ext cx="7058560" cy="1104955"/>
            <a:chOff x="0" y="0"/>
            <a:chExt cx="9411414" cy="1473273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9411414" cy="1473273"/>
              <a:chOff x="0" y="0"/>
              <a:chExt cx="21001538" cy="328760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1001538" cy="3386664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807924" y="158007"/>
              <a:ext cx="7795566" cy="1062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sz="4800" spc="-48">
                  <a:solidFill>
                    <a:srgbClr val="FFFFFF"/>
                  </a:solidFill>
                  <a:latin typeface="DM Sans"/>
                </a:rPr>
                <a:t>Index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750625" y="5683041"/>
            <a:ext cx="4847018" cy="456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</a:pPr>
            <a:r>
              <a:rPr lang="en-US" sz="2799">
                <a:solidFill>
                  <a:srgbClr val="100F0D"/>
                </a:solidFill>
                <a:latin typeface="+mj-ea"/>
                <a:ea typeface="+mj-ea"/>
              </a:rPr>
              <a:t>로드 밸런서 알고리즘의 종류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50625" y="7461280"/>
            <a:ext cx="4847018" cy="456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</a:pPr>
            <a:r>
              <a:rPr lang="en-US" sz="2799">
                <a:solidFill>
                  <a:srgbClr val="100F0D"/>
                </a:solidFill>
                <a:latin typeface="+mj-ea"/>
                <a:ea typeface="+mj-ea"/>
              </a:rPr>
              <a:t>마무리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748918" y="5646111"/>
            <a:ext cx="613399" cy="613734"/>
            <a:chOff x="0" y="0"/>
            <a:chExt cx="817866" cy="818313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817866" cy="818313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42888" y="66991"/>
              <a:ext cx="532090" cy="636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05"/>
                </a:lnSpc>
                <a:spcBef>
                  <a:spcPct val="0"/>
                </a:spcBef>
              </a:pPr>
              <a:r>
                <a:rPr lang="en-US" sz="2932">
                  <a:solidFill>
                    <a:srgbClr val="FFFFFF"/>
                  </a:solidFill>
                  <a:latin typeface="DM Sans Bold"/>
                </a:rPr>
                <a:t>3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748918" y="7422312"/>
            <a:ext cx="613399" cy="613734"/>
            <a:chOff x="0" y="0"/>
            <a:chExt cx="817866" cy="818313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817866" cy="818313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636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42888" y="66991"/>
              <a:ext cx="532090" cy="636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05"/>
                </a:lnSpc>
                <a:spcBef>
                  <a:spcPct val="0"/>
                </a:spcBef>
              </a:pPr>
              <a:r>
                <a:rPr lang="en-US" sz="2932">
                  <a:solidFill>
                    <a:srgbClr val="FFFFFF"/>
                  </a:solidFill>
                  <a:latin typeface="DM Sans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687651" y="1028700"/>
            <a:ext cx="14912698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402084" y="9386709"/>
            <a:ext cx="549850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 err="1">
                <a:solidFill>
                  <a:srgbClr val="000000"/>
                </a:solidFill>
                <a:latin typeface="DM Sans Bold"/>
              </a:rPr>
              <a:t>Youtube</a:t>
            </a:r>
            <a:r>
              <a:rPr lang="en-US" sz="3599" dirty="0">
                <a:solidFill>
                  <a:srgbClr val="000000"/>
                </a:solidFill>
                <a:latin typeface="DM Sans Bold"/>
              </a:rPr>
              <a:t> : </a:t>
            </a:r>
            <a:r>
              <a:rPr lang="en-US" sz="3599" dirty="0" err="1">
                <a:solidFill>
                  <a:srgbClr val="000000"/>
                </a:solidFill>
                <a:latin typeface="+mj-ea"/>
                <a:ea typeface="+mj-ea"/>
              </a:rPr>
              <a:t>예랑가랑</a:t>
            </a:r>
            <a:endParaRPr lang="en-US" sz="3599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31083" y="4621844"/>
            <a:ext cx="12625833" cy="1119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90"/>
              </a:lnSpc>
            </a:pPr>
            <a:r>
              <a:rPr lang="en-US" sz="7900" spc="-79" dirty="0" err="1">
                <a:solidFill>
                  <a:srgbClr val="100F0D"/>
                </a:solidFill>
                <a:latin typeface="+mj-ea"/>
                <a:ea typeface="+mj-ea"/>
              </a:rPr>
              <a:t>절대적으로</a:t>
            </a:r>
            <a:r>
              <a:rPr lang="en-US" sz="7900" spc="-7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7900" spc="-79" dirty="0" err="1">
                <a:solidFill>
                  <a:srgbClr val="100F0D"/>
                </a:solidFill>
                <a:latin typeface="+mj-ea"/>
                <a:ea typeface="+mj-ea"/>
              </a:rPr>
              <a:t>필요</a:t>
            </a:r>
            <a:r>
              <a:rPr lang="en-US" sz="7900" spc="-79" dirty="0">
                <a:solidFill>
                  <a:srgbClr val="100F0D"/>
                </a:solidFill>
                <a:latin typeface="+mj-ea"/>
                <a:ea typeface="+mj-ea"/>
              </a:rPr>
              <a:t>?!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91821" y="1715129"/>
            <a:ext cx="10304359" cy="2932779"/>
          </a:xfrm>
          <a:custGeom>
            <a:avLst/>
            <a:gdLst/>
            <a:ahLst/>
            <a:cxnLst/>
            <a:rect l="l" t="t" r="r" b="b"/>
            <a:pathLst>
              <a:path w="10304359" h="2932779">
                <a:moveTo>
                  <a:pt x="0" y="0"/>
                </a:moveTo>
                <a:lnTo>
                  <a:pt x="10304358" y="0"/>
                </a:lnTo>
                <a:lnTo>
                  <a:pt x="10304358" y="2932779"/>
                </a:lnTo>
                <a:lnTo>
                  <a:pt x="0" y="2932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991821" y="5719162"/>
            <a:ext cx="10304359" cy="3077410"/>
          </a:xfrm>
          <a:custGeom>
            <a:avLst/>
            <a:gdLst/>
            <a:ahLst/>
            <a:cxnLst/>
            <a:rect l="l" t="t" r="r" b="b"/>
            <a:pathLst>
              <a:path w="10304359" h="3077410">
                <a:moveTo>
                  <a:pt x="0" y="0"/>
                </a:moveTo>
                <a:lnTo>
                  <a:pt x="10304358" y="0"/>
                </a:lnTo>
                <a:lnTo>
                  <a:pt x="10304358" y="3077410"/>
                </a:lnTo>
                <a:lnTo>
                  <a:pt x="0" y="3077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7862907" y="4704715"/>
            <a:ext cx="2514410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dirty="0" err="1">
                <a:solidFill>
                  <a:srgbClr val="100F0D"/>
                </a:solidFill>
                <a:latin typeface="+mj-ea"/>
                <a:ea typeface="+mj-ea"/>
              </a:rPr>
              <a:t>서버</a:t>
            </a:r>
            <a:r>
              <a:rPr lang="en-US" sz="26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699" dirty="0" err="1">
                <a:solidFill>
                  <a:srgbClr val="100F0D"/>
                </a:solidFill>
                <a:latin typeface="+mj-ea"/>
                <a:ea typeface="+mj-ea"/>
              </a:rPr>
              <a:t>성능</a:t>
            </a:r>
            <a:r>
              <a:rPr lang="en-US" sz="26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699" dirty="0" err="1">
                <a:solidFill>
                  <a:srgbClr val="100F0D"/>
                </a:solidFill>
                <a:latin typeface="+mj-ea"/>
                <a:ea typeface="+mj-ea"/>
              </a:rPr>
              <a:t>확장</a:t>
            </a:r>
            <a:endParaRPr lang="en-US" sz="2699" dirty="0">
              <a:solidFill>
                <a:srgbClr val="100F0D"/>
              </a:solidFill>
              <a:latin typeface="+mj-ea"/>
              <a:ea typeface="+mj-e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245104" y="8856262"/>
            <a:ext cx="1668464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100F0D"/>
                </a:solidFill>
                <a:latin typeface="+mj-ea"/>
                <a:ea typeface="+mj-ea"/>
              </a:rPr>
              <a:t>서버 증설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3839" y="2219534"/>
            <a:ext cx="5820310" cy="1104955"/>
            <a:chOff x="0" y="0"/>
            <a:chExt cx="17317337" cy="32876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17337" cy="3386664"/>
            </a:xfrm>
            <a:custGeom>
              <a:avLst/>
              <a:gdLst/>
              <a:ahLst/>
              <a:cxnLst/>
              <a:rect l="l" t="t" r="r" b="b"/>
              <a:pathLst>
                <a:path w="17317337" h="3386664">
                  <a:moveTo>
                    <a:pt x="16695037" y="2816434"/>
                  </a:moveTo>
                  <a:cubicBezTo>
                    <a:pt x="16695037" y="2810084"/>
                    <a:pt x="16696306" y="2805004"/>
                    <a:pt x="16696306" y="2797384"/>
                  </a:cubicBezTo>
                  <a:lnTo>
                    <a:pt x="16696306" y="490220"/>
                  </a:lnTo>
                  <a:cubicBezTo>
                    <a:pt x="16696306" y="220980"/>
                    <a:pt x="16486756" y="0"/>
                    <a:pt x="16230217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2797384"/>
                  </a:lnTo>
                  <a:cubicBezTo>
                    <a:pt x="0" y="3066624"/>
                    <a:pt x="209550" y="3287604"/>
                    <a:pt x="466090" y="3287604"/>
                  </a:cubicBezTo>
                  <a:lnTo>
                    <a:pt x="16228947" y="3287604"/>
                  </a:lnTo>
                  <a:cubicBezTo>
                    <a:pt x="16341976" y="3287604"/>
                    <a:pt x="16446117" y="3244424"/>
                    <a:pt x="16526126" y="3174574"/>
                  </a:cubicBezTo>
                  <a:cubicBezTo>
                    <a:pt x="16656937" y="3245694"/>
                    <a:pt x="16969356" y="3386664"/>
                    <a:pt x="17316067" y="3179654"/>
                  </a:cubicBezTo>
                  <a:cubicBezTo>
                    <a:pt x="17317337" y="3179654"/>
                    <a:pt x="17004917" y="3180924"/>
                    <a:pt x="16695037" y="2816434"/>
                  </a:cubicBezTo>
                  <a:lnTo>
                    <a:pt x="16695037" y="2816434"/>
                  </a:lnTo>
                  <a:close/>
                </a:path>
              </a:pathLst>
            </a:custGeom>
            <a:solidFill>
              <a:srgbClr val="43C466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3641430" y="4281406"/>
            <a:ext cx="11394180" cy="5543603"/>
          </a:xfrm>
          <a:custGeom>
            <a:avLst/>
            <a:gdLst/>
            <a:ahLst/>
            <a:cxnLst/>
            <a:rect l="l" t="t" r="r" b="b"/>
            <a:pathLst>
              <a:path w="11394180" h="5543603">
                <a:moveTo>
                  <a:pt x="0" y="0"/>
                </a:moveTo>
                <a:lnTo>
                  <a:pt x="11394180" y="0"/>
                </a:lnTo>
                <a:lnTo>
                  <a:pt x="11394180" y="5543602"/>
                </a:lnTo>
                <a:lnTo>
                  <a:pt x="0" y="5543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404557" y="2384662"/>
            <a:ext cx="4398874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  <a:spcBef>
                <a:spcPct val="0"/>
              </a:spcBef>
            </a:pPr>
            <a:r>
              <a:rPr lang="en-US" sz="4000" spc="-40">
                <a:solidFill>
                  <a:srgbClr val="FFFFFF"/>
                </a:solidFill>
                <a:latin typeface="DM Sans Bold"/>
              </a:rPr>
              <a:t>Load Balancer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72400" y="2111576"/>
            <a:ext cx="10363200" cy="1844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6" lvl="1" indent="-302258">
              <a:lnSpc>
                <a:spcPts val="5039"/>
              </a:lnSpc>
              <a:buFont typeface="Arial"/>
              <a:buChar char="•"/>
            </a:pP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일반적으로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서버의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부하를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분산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해주는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기술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또는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장치를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뜻함</a:t>
            </a:r>
            <a:endParaRPr lang="en-US" sz="2799" dirty="0">
              <a:solidFill>
                <a:srgbClr val="100F0D"/>
              </a:solidFill>
              <a:latin typeface="+mj-ea"/>
              <a:ea typeface="+mj-ea"/>
            </a:endParaRPr>
          </a:p>
          <a:p>
            <a:pPr marL="604516" lvl="1" indent="-302258">
              <a:lnSpc>
                <a:spcPts val="5039"/>
              </a:lnSpc>
              <a:buFont typeface="Arial"/>
              <a:buChar char="•"/>
            </a:pP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서버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한대에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집중되지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않게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트래픽을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관리하여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각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서버가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최적의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효율을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발휘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할 수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있게</a:t>
            </a:r>
            <a:r>
              <a:rPr lang="en-US" sz="27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99" dirty="0" err="1">
                <a:solidFill>
                  <a:srgbClr val="100F0D"/>
                </a:solidFill>
                <a:latin typeface="+mj-ea"/>
                <a:ea typeface="+mj-ea"/>
              </a:rPr>
              <a:t>해준다</a:t>
            </a:r>
            <a:endParaRPr lang="en-US" sz="2799" dirty="0">
              <a:solidFill>
                <a:srgbClr val="100F0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8291" y="939211"/>
            <a:ext cx="7646536" cy="1258127"/>
            <a:chOff x="0" y="0"/>
            <a:chExt cx="19981120" cy="32876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981120" cy="3386664"/>
            </a:xfrm>
            <a:custGeom>
              <a:avLst/>
              <a:gdLst/>
              <a:ahLst/>
              <a:cxnLst/>
              <a:rect l="l" t="t" r="r" b="b"/>
              <a:pathLst>
                <a:path w="19981120" h="3386664">
                  <a:moveTo>
                    <a:pt x="19358820" y="2816434"/>
                  </a:moveTo>
                  <a:cubicBezTo>
                    <a:pt x="19358820" y="2810084"/>
                    <a:pt x="19360090" y="2805004"/>
                    <a:pt x="19360090" y="2797384"/>
                  </a:cubicBezTo>
                  <a:lnTo>
                    <a:pt x="19360090" y="490220"/>
                  </a:lnTo>
                  <a:cubicBezTo>
                    <a:pt x="19360090" y="220980"/>
                    <a:pt x="19150540" y="0"/>
                    <a:pt x="18894000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2797384"/>
                  </a:lnTo>
                  <a:cubicBezTo>
                    <a:pt x="0" y="3066624"/>
                    <a:pt x="209550" y="3287604"/>
                    <a:pt x="466090" y="3287604"/>
                  </a:cubicBezTo>
                  <a:lnTo>
                    <a:pt x="18892731" y="3287604"/>
                  </a:lnTo>
                  <a:cubicBezTo>
                    <a:pt x="19005759" y="3287604"/>
                    <a:pt x="19109900" y="3244424"/>
                    <a:pt x="19189909" y="3174574"/>
                  </a:cubicBezTo>
                  <a:cubicBezTo>
                    <a:pt x="19320720" y="3245694"/>
                    <a:pt x="19633140" y="3386664"/>
                    <a:pt x="19979850" y="3179654"/>
                  </a:cubicBezTo>
                  <a:cubicBezTo>
                    <a:pt x="19981120" y="3179654"/>
                    <a:pt x="19668700" y="3180924"/>
                    <a:pt x="19358820" y="2816434"/>
                  </a:cubicBezTo>
                  <a:lnTo>
                    <a:pt x="19358820" y="2816434"/>
                  </a:lnTo>
                  <a:close/>
                </a:path>
              </a:pathLst>
            </a:custGeom>
            <a:solidFill>
              <a:srgbClr val="541FC4"/>
            </a:solidFill>
          </p:spPr>
          <p:txBody>
            <a:bodyPr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446323" y="1226962"/>
            <a:ext cx="7110473" cy="572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 spc="-35" dirty="0" err="1">
                <a:solidFill>
                  <a:srgbClr val="FFFFFF"/>
                </a:solidFill>
                <a:latin typeface="+mj-ea"/>
                <a:ea typeface="+mj-ea"/>
              </a:rPr>
              <a:t>로드</a:t>
            </a:r>
            <a:r>
              <a:rPr lang="en-US" sz="3500" spc="-35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en-US" sz="3500" spc="-35" dirty="0" err="1">
                <a:solidFill>
                  <a:srgbClr val="FFFFFF"/>
                </a:solidFill>
                <a:latin typeface="+mj-ea"/>
                <a:ea typeface="+mj-ea"/>
              </a:rPr>
              <a:t>밸런서의</a:t>
            </a:r>
            <a:r>
              <a:rPr lang="en-US" sz="3500" spc="-35" dirty="0">
                <a:solidFill>
                  <a:srgbClr val="FFFFFF"/>
                </a:solidFill>
                <a:latin typeface="+mj-ea"/>
                <a:ea typeface="+mj-ea"/>
              </a:rPr>
              <a:t> </a:t>
            </a:r>
            <a:r>
              <a:rPr lang="en-US" sz="3500" spc="-35" dirty="0" err="1">
                <a:solidFill>
                  <a:srgbClr val="FFFFFF"/>
                </a:solidFill>
                <a:latin typeface="+mj-ea"/>
                <a:ea typeface="+mj-ea"/>
              </a:rPr>
              <a:t>기능</a:t>
            </a:r>
            <a:r>
              <a:rPr lang="en-US" sz="3500" spc="-35" dirty="0">
                <a:solidFill>
                  <a:srgbClr val="FFFFFF"/>
                </a:solidFill>
                <a:latin typeface="+mj-ea"/>
                <a:ea typeface="+mj-ea"/>
              </a:rPr>
              <a:t> 및 </a:t>
            </a:r>
            <a:r>
              <a:rPr lang="en-US" sz="3500" spc="-35" dirty="0" err="1">
                <a:solidFill>
                  <a:srgbClr val="FFFFFF"/>
                </a:solidFill>
                <a:latin typeface="+mj-ea"/>
                <a:ea typeface="+mj-ea"/>
              </a:rPr>
              <a:t>동작방법</a:t>
            </a:r>
            <a:endParaRPr lang="en-US" sz="3500" spc="-35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78291" y="2230513"/>
            <a:ext cx="15566282" cy="802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100F0D"/>
                </a:solidFill>
                <a:latin typeface="+mj-ea"/>
                <a:ea typeface="+mj-ea"/>
              </a:rPr>
              <a:t>      </a:t>
            </a:r>
            <a:r>
              <a:rPr lang="en-US" sz="3600" dirty="0" err="1">
                <a:solidFill>
                  <a:srgbClr val="100F0D"/>
                </a:solidFill>
                <a:latin typeface="+mj-ea"/>
                <a:ea typeface="+mj-ea"/>
              </a:rPr>
              <a:t>기본</a:t>
            </a:r>
            <a:r>
              <a:rPr lang="en-US" sz="3600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3600" dirty="0" err="1">
                <a:solidFill>
                  <a:srgbClr val="100F0D"/>
                </a:solidFill>
                <a:latin typeface="+mj-ea"/>
                <a:ea typeface="+mj-ea"/>
              </a:rPr>
              <a:t>기능</a:t>
            </a:r>
            <a:endParaRPr lang="en-US" sz="3600" dirty="0">
              <a:solidFill>
                <a:srgbClr val="100F0D"/>
              </a:solidFill>
              <a:latin typeface="+mj-ea"/>
              <a:ea typeface="+mj-ea"/>
            </a:endParaRPr>
          </a:p>
          <a:p>
            <a:pPr marL="734059" lvl="1" indent="-367030">
              <a:lnSpc>
                <a:spcPts val="8499"/>
              </a:lnSpc>
              <a:buFont typeface="Arial"/>
              <a:buChar char="•"/>
            </a:pP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Health Check :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서버들에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대한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주기적인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Health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Check를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통해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서버들의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장애여부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판단</a:t>
            </a:r>
            <a:endParaRPr lang="en-US" sz="3399" dirty="0">
              <a:solidFill>
                <a:srgbClr val="100F0D"/>
              </a:solidFill>
              <a:latin typeface="+mj-ea"/>
              <a:ea typeface="+mj-ea"/>
            </a:endParaRPr>
          </a:p>
          <a:p>
            <a:pPr marL="734059" lvl="1" indent="-367030">
              <a:lnSpc>
                <a:spcPts val="8499"/>
              </a:lnSpc>
              <a:buFont typeface="Arial"/>
              <a:buChar char="•"/>
            </a:pP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Network Address Translation(NAT) :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사설IP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주소를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공인IP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주소로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변경</a:t>
            </a:r>
            <a:endParaRPr lang="en-US" sz="3399" dirty="0">
              <a:solidFill>
                <a:srgbClr val="100F0D"/>
              </a:solidFill>
              <a:latin typeface="+mj-ea"/>
              <a:ea typeface="+mj-ea"/>
            </a:endParaRPr>
          </a:p>
          <a:p>
            <a:pPr marL="734059" lvl="1" indent="-367030">
              <a:lnSpc>
                <a:spcPts val="8499"/>
              </a:lnSpc>
              <a:buFont typeface="Arial"/>
              <a:buChar char="•"/>
            </a:pP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Tunneling :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데이터를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캡슐화하여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연결된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노드만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캡슐을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해제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할 수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있도록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함</a:t>
            </a:r>
          </a:p>
          <a:p>
            <a:pPr marL="734059" lvl="1" indent="-367030">
              <a:lnSpc>
                <a:spcPts val="8499"/>
              </a:lnSpc>
              <a:buFont typeface="Arial"/>
              <a:buChar char="•"/>
            </a:pP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Direct Server Return(DSR) :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요청에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대한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응답을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할 때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로드밸런서가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아닌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클라이언트의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IP로</a:t>
            </a:r>
            <a:r>
              <a:rPr lang="en-US" sz="3399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3399" dirty="0" err="1">
                <a:solidFill>
                  <a:srgbClr val="100F0D"/>
                </a:solidFill>
                <a:latin typeface="+mj-ea"/>
                <a:ea typeface="+mj-ea"/>
              </a:rPr>
              <a:t>응답</a:t>
            </a:r>
            <a:endParaRPr lang="en-US" sz="3399" dirty="0">
              <a:solidFill>
                <a:srgbClr val="100F0D"/>
              </a:solidFill>
              <a:latin typeface="+mj-ea"/>
              <a:ea typeface="+mj-ea"/>
            </a:endParaRPr>
          </a:p>
          <a:p>
            <a:pPr>
              <a:lnSpc>
                <a:spcPts val="7499"/>
              </a:lnSpc>
            </a:pPr>
            <a:endParaRPr lang="en-US" sz="3399" dirty="0">
              <a:solidFill>
                <a:srgbClr val="100F0D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19927" y="1222256"/>
            <a:ext cx="2354361" cy="2251358"/>
          </a:xfrm>
          <a:custGeom>
            <a:avLst/>
            <a:gdLst/>
            <a:ahLst/>
            <a:cxnLst/>
            <a:rect l="l" t="t" r="r" b="b"/>
            <a:pathLst>
              <a:path w="2354361" h="2251358">
                <a:moveTo>
                  <a:pt x="0" y="0"/>
                </a:moveTo>
                <a:lnTo>
                  <a:pt x="2354361" y="0"/>
                </a:lnTo>
                <a:lnTo>
                  <a:pt x="2354361" y="2251357"/>
                </a:lnTo>
                <a:lnTo>
                  <a:pt x="0" y="2251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368468" y="1659870"/>
            <a:ext cx="5212696" cy="907290"/>
            <a:chOff x="0" y="0"/>
            <a:chExt cx="6950262" cy="120972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950262" cy="1209720"/>
              <a:chOff x="0" y="0"/>
              <a:chExt cx="5776174" cy="100536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776174" cy="1005365"/>
              </a:xfrm>
              <a:custGeom>
                <a:avLst/>
                <a:gdLst/>
                <a:ahLst/>
                <a:cxnLst/>
                <a:rect l="l" t="t" r="r" b="b"/>
                <a:pathLst>
                  <a:path w="5776174" h="1005365">
                    <a:moveTo>
                      <a:pt x="5651714" y="1005365"/>
                    </a:moveTo>
                    <a:lnTo>
                      <a:pt x="124460" y="1005365"/>
                    </a:lnTo>
                    <a:cubicBezTo>
                      <a:pt x="55880" y="1005365"/>
                      <a:pt x="0" y="949485"/>
                      <a:pt x="0" y="88090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651714" y="0"/>
                    </a:lnTo>
                    <a:cubicBezTo>
                      <a:pt x="5720294" y="0"/>
                      <a:pt x="5776174" y="55880"/>
                      <a:pt x="5776174" y="124460"/>
                    </a:cubicBezTo>
                    <a:lnTo>
                      <a:pt x="5776174" y="880905"/>
                    </a:lnTo>
                    <a:cubicBezTo>
                      <a:pt x="5776174" y="949485"/>
                      <a:pt x="5720294" y="1005365"/>
                      <a:pt x="5651714" y="1005365"/>
                    </a:cubicBezTo>
                    <a:close/>
                  </a:path>
                </a:pathLst>
              </a:custGeom>
              <a:solidFill>
                <a:srgbClr val="100F0D">
                  <a:alpha val="4706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257189" y="242910"/>
              <a:ext cx="4435883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</a:pPr>
              <a:r>
                <a:rPr lang="en-US" sz="2999" u="sng">
                  <a:solidFill>
                    <a:srgbClr val="100F0D"/>
                  </a:solidFill>
                  <a:latin typeface="DM Sans Bold"/>
                </a:rPr>
                <a:t>Load Balancer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5128750" y="1940710"/>
            <a:ext cx="1760062" cy="0"/>
          </a:xfrm>
          <a:prstGeom prst="line">
            <a:avLst/>
          </a:prstGeom>
          <a:ln w="85725" cap="flat">
            <a:solidFill>
              <a:srgbClr val="FF6363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 flipH="1">
            <a:off x="5141542" y="2519682"/>
            <a:ext cx="1760062" cy="0"/>
          </a:xfrm>
          <a:prstGeom prst="line">
            <a:avLst/>
          </a:prstGeom>
          <a:ln w="85725" cap="flat">
            <a:solidFill>
              <a:srgbClr val="35A1F4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2764530" y="946031"/>
            <a:ext cx="2131465" cy="961360"/>
          </a:xfrm>
          <a:prstGeom prst="line">
            <a:avLst/>
          </a:prstGeom>
          <a:ln w="85725" cap="flat">
            <a:solidFill>
              <a:srgbClr val="FF6363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5592002" y="717431"/>
            <a:ext cx="1595829" cy="1595829"/>
          </a:xfrm>
          <a:custGeom>
            <a:avLst/>
            <a:gdLst/>
            <a:ahLst/>
            <a:cxnLst/>
            <a:rect l="l" t="t" r="r" b="b"/>
            <a:pathLst>
              <a:path w="1595829" h="1595829">
                <a:moveTo>
                  <a:pt x="0" y="0"/>
                </a:moveTo>
                <a:lnTo>
                  <a:pt x="1595829" y="0"/>
                </a:lnTo>
                <a:lnTo>
                  <a:pt x="1595829" y="1595829"/>
                </a:lnTo>
                <a:lnTo>
                  <a:pt x="0" y="1595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 flipH="1">
            <a:off x="12764532" y="1420260"/>
            <a:ext cx="2112518" cy="1040899"/>
          </a:xfrm>
          <a:prstGeom prst="line">
            <a:avLst/>
          </a:prstGeom>
          <a:ln w="85725" cap="flat">
            <a:solidFill>
              <a:srgbClr val="35A1F4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5592002" y="3011954"/>
            <a:ext cx="1595829" cy="1595829"/>
          </a:xfrm>
          <a:custGeom>
            <a:avLst/>
            <a:gdLst/>
            <a:ahLst/>
            <a:cxnLst/>
            <a:rect l="l" t="t" r="r" b="b"/>
            <a:pathLst>
              <a:path w="1595829" h="1595829">
                <a:moveTo>
                  <a:pt x="0" y="0"/>
                </a:moveTo>
                <a:lnTo>
                  <a:pt x="1595829" y="0"/>
                </a:lnTo>
                <a:lnTo>
                  <a:pt x="1595829" y="1595829"/>
                </a:lnTo>
                <a:lnTo>
                  <a:pt x="0" y="1595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499024" y="650756"/>
            <a:ext cx="379616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Client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491833" y="-38180"/>
            <a:ext cx="379616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Server1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491833" y="2432933"/>
            <a:ext cx="379616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Server2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05594" y="5294070"/>
            <a:ext cx="5212696" cy="907290"/>
            <a:chOff x="0" y="0"/>
            <a:chExt cx="6950262" cy="1209720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950262" cy="1209720"/>
              <a:chOff x="0" y="0"/>
              <a:chExt cx="5776174" cy="100536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5776174" cy="1005365"/>
              </a:xfrm>
              <a:custGeom>
                <a:avLst/>
                <a:gdLst/>
                <a:ahLst/>
                <a:cxnLst/>
                <a:rect l="l" t="t" r="r" b="b"/>
                <a:pathLst>
                  <a:path w="5776174" h="1005365">
                    <a:moveTo>
                      <a:pt x="5651714" y="1005365"/>
                    </a:moveTo>
                    <a:lnTo>
                      <a:pt x="124460" y="1005365"/>
                    </a:lnTo>
                    <a:cubicBezTo>
                      <a:pt x="55880" y="1005365"/>
                      <a:pt x="0" y="949485"/>
                      <a:pt x="0" y="88090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651714" y="0"/>
                    </a:lnTo>
                    <a:cubicBezTo>
                      <a:pt x="5720294" y="0"/>
                      <a:pt x="5776174" y="55880"/>
                      <a:pt x="5776174" y="124460"/>
                    </a:cubicBezTo>
                    <a:lnTo>
                      <a:pt x="5776174" y="880905"/>
                    </a:lnTo>
                    <a:cubicBezTo>
                      <a:pt x="5776174" y="949485"/>
                      <a:pt x="5720294" y="1005365"/>
                      <a:pt x="5651714" y="1005365"/>
                    </a:cubicBezTo>
                    <a:close/>
                  </a:path>
                </a:pathLst>
              </a:custGeom>
              <a:solidFill>
                <a:srgbClr val="100F0D">
                  <a:alpha val="4706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1257189" y="242910"/>
              <a:ext cx="4435883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</a:pPr>
              <a:r>
                <a:rPr lang="en-US" sz="2999">
                  <a:solidFill>
                    <a:srgbClr val="100F0D"/>
                  </a:solidFill>
                  <a:latin typeface="DM Sans Bold"/>
                </a:rPr>
                <a:t>Local DNS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34220" y="7511551"/>
            <a:ext cx="5212696" cy="1440690"/>
            <a:chOff x="0" y="0"/>
            <a:chExt cx="6950262" cy="192092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6950262" cy="1920920"/>
              <a:chOff x="0" y="0"/>
              <a:chExt cx="5776174" cy="159642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5776174" cy="1596424"/>
              </a:xfrm>
              <a:custGeom>
                <a:avLst/>
                <a:gdLst/>
                <a:ahLst/>
                <a:cxnLst/>
                <a:rect l="l" t="t" r="r" b="b"/>
                <a:pathLst>
                  <a:path w="5776174" h="1596424">
                    <a:moveTo>
                      <a:pt x="5651714" y="1596424"/>
                    </a:moveTo>
                    <a:lnTo>
                      <a:pt x="124460" y="1596424"/>
                    </a:lnTo>
                    <a:cubicBezTo>
                      <a:pt x="55880" y="1596424"/>
                      <a:pt x="0" y="1540544"/>
                      <a:pt x="0" y="14719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651714" y="0"/>
                    </a:lnTo>
                    <a:cubicBezTo>
                      <a:pt x="5720294" y="0"/>
                      <a:pt x="5776174" y="55880"/>
                      <a:pt x="5776174" y="124460"/>
                    </a:cubicBezTo>
                    <a:lnTo>
                      <a:pt x="5776174" y="1471964"/>
                    </a:lnTo>
                    <a:cubicBezTo>
                      <a:pt x="5776174" y="1540544"/>
                      <a:pt x="5720294" y="1596424"/>
                      <a:pt x="5651714" y="1596424"/>
                    </a:cubicBezTo>
                    <a:close/>
                  </a:path>
                </a:pathLst>
              </a:custGeom>
              <a:solidFill>
                <a:srgbClr val="100F0D">
                  <a:alpha val="4706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257189" y="242910"/>
              <a:ext cx="4435883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</a:pPr>
              <a:r>
                <a:rPr lang="en-US" sz="2999">
                  <a:solidFill>
                    <a:srgbClr val="100F0D"/>
                  </a:solidFill>
                  <a:latin typeface="DM Sans Bold"/>
                </a:rPr>
                <a:t> Authoritative DNS</a:t>
              </a:r>
            </a:p>
          </p:txBody>
        </p:sp>
      </p:grpSp>
      <p:sp>
        <p:nvSpPr>
          <p:cNvPr id="24" name="AutoShape 24"/>
          <p:cNvSpPr/>
          <p:nvPr/>
        </p:nvSpPr>
        <p:spPr>
          <a:xfrm flipH="1">
            <a:off x="2841059" y="6201360"/>
            <a:ext cx="0" cy="967291"/>
          </a:xfrm>
          <a:prstGeom prst="line">
            <a:avLst/>
          </a:prstGeom>
          <a:ln w="85725" cap="flat">
            <a:solidFill>
              <a:srgbClr val="FF6363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AutoShape 25"/>
          <p:cNvSpPr/>
          <p:nvPr/>
        </p:nvSpPr>
        <p:spPr>
          <a:xfrm flipH="1" flipV="1">
            <a:off x="3833350" y="6201360"/>
            <a:ext cx="0" cy="924428"/>
          </a:xfrm>
          <a:prstGeom prst="line">
            <a:avLst/>
          </a:prstGeom>
          <a:ln w="85725" cap="flat">
            <a:solidFill>
              <a:srgbClr val="35A1F4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6"/>
          <p:cNvSpPr/>
          <p:nvPr/>
        </p:nvSpPr>
        <p:spPr>
          <a:xfrm flipH="1">
            <a:off x="2841059" y="3809869"/>
            <a:ext cx="0" cy="1484201"/>
          </a:xfrm>
          <a:prstGeom prst="line">
            <a:avLst/>
          </a:prstGeom>
          <a:ln w="85725" cap="flat">
            <a:solidFill>
              <a:srgbClr val="FF6363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AutoShape 27"/>
          <p:cNvSpPr/>
          <p:nvPr/>
        </p:nvSpPr>
        <p:spPr>
          <a:xfrm flipV="1">
            <a:off x="3842875" y="3765489"/>
            <a:ext cx="0" cy="1485719"/>
          </a:xfrm>
          <a:prstGeom prst="line">
            <a:avLst/>
          </a:prstGeom>
          <a:ln w="85725" cap="flat">
            <a:solidFill>
              <a:srgbClr val="35A1F4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8"/>
          <p:cNvSpPr txBox="1"/>
          <p:nvPr/>
        </p:nvSpPr>
        <p:spPr>
          <a:xfrm>
            <a:off x="1836176" y="6481790"/>
            <a:ext cx="76750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3C466"/>
                </a:solidFill>
                <a:latin typeface="DM Sans Bold"/>
              </a:rPr>
              <a:t>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102061" y="6456485"/>
            <a:ext cx="76750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3C466"/>
                </a:solidFill>
                <a:latin typeface="DM Sans Bold"/>
              </a:rPr>
              <a:t>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485812" y="1002645"/>
            <a:ext cx="292220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3C466"/>
                </a:solidFill>
                <a:latin typeface="DM Sans Bold"/>
              </a:rPr>
              <a:t>3. Internet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062761" y="684666"/>
            <a:ext cx="76750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3C466"/>
                </a:solidFill>
                <a:latin typeface="DM Sans Bold"/>
              </a:rPr>
              <a:t>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807664" y="2057471"/>
            <a:ext cx="76750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3C466"/>
                </a:solidFill>
                <a:latin typeface="DM Sans Bold"/>
              </a:rPr>
              <a:t>5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637822" y="2629220"/>
            <a:ext cx="76750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3C466"/>
                </a:solidFill>
                <a:latin typeface="DM Sans Bold"/>
              </a:rPr>
              <a:t>5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651640" y="4743567"/>
            <a:ext cx="8940362" cy="4949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9507" lvl="1" indent="-514350">
              <a:lnSpc>
                <a:spcPts val="4866"/>
              </a:lnSpc>
              <a:buFont typeface="+mj-lt"/>
              <a:buAutoNum type="arabicPeriod"/>
            </a:pPr>
            <a:r>
              <a:rPr lang="en-US" sz="2734" dirty="0">
                <a:solidFill>
                  <a:srgbClr val="100F0D"/>
                </a:solidFill>
                <a:latin typeface="+mj-ea"/>
                <a:ea typeface="+mj-ea"/>
              </a:rPr>
              <a:t> www.google.com </a:t>
            </a:r>
            <a:r>
              <a:rPr lang="en-US" sz="2734" dirty="0" err="1">
                <a:solidFill>
                  <a:srgbClr val="100F0D"/>
                </a:solidFill>
                <a:latin typeface="+mj-ea"/>
                <a:ea typeface="+mj-ea"/>
              </a:rPr>
              <a:t>입력</a:t>
            </a:r>
            <a:r>
              <a:rPr lang="en-US" sz="2734" dirty="0">
                <a:solidFill>
                  <a:srgbClr val="100F0D"/>
                </a:solidFill>
                <a:latin typeface="+mj-ea"/>
                <a:ea typeface="+mj-ea"/>
              </a:rPr>
              <a:t> &gt; </a:t>
            </a:r>
            <a:r>
              <a:rPr lang="en-US" sz="2734" dirty="0" err="1">
                <a:solidFill>
                  <a:srgbClr val="100F0D"/>
                </a:solidFill>
                <a:latin typeface="+mj-ea"/>
                <a:ea typeface="+mj-ea"/>
              </a:rPr>
              <a:t>DNS서버로</a:t>
            </a:r>
            <a:r>
              <a:rPr lang="en-US" sz="2734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34" dirty="0" err="1">
                <a:solidFill>
                  <a:srgbClr val="100F0D"/>
                </a:solidFill>
                <a:latin typeface="+mj-ea"/>
                <a:ea typeface="+mj-ea"/>
              </a:rPr>
              <a:t>쿼리</a:t>
            </a:r>
            <a:r>
              <a:rPr lang="en-US" sz="2734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34" dirty="0" err="1">
                <a:solidFill>
                  <a:srgbClr val="100F0D"/>
                </a:solidFill>
                <a:latin typeface="+mj-ea"/>
                <a:ea typeface="+mj-ea"/>
              </a:rPr>
              <a:t>전송</a:t>
            </a:r>
            <a:r>
              <a:rPr lang="en-US" sz="2734" dirty="0">
                <a:solidFill>
                  <a:srgbClr val="100F0D"/>
                </a:solidFill>
                <a:latin typeface="+mj-ea"/>
                <a:ea typeface="+mj-ea"/>
              </a:rPr>
              <a:t> &gt; </a:t>
            </a:r>
            <a:r>
              <a:rPr lang="en-US" sz="2734" dirty="0" err="1">
                <a:solidFill>
                  <a:srgbClr val="100F0D"/>
                </a:solidFill>
                <a:latin typeface="+mj-ea"/>
                <a:ea typeface="+mj-ea"/>
              </a:rPr>
              <a:t>로컬DNS서버는</a:t>
            </a:r>
            <a:r>
              <a:rPr lang="en-US" sz="2734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34" dirty="0" err="1">
                <a:solidFill>
                  <a:srgbClr val="100F0D"/>
                </a:solidFill>
                <a:latin typeface="+mj-ea"/>
                <a:ea typeface="+mj-ea"/>
              </a:rPr>
              <a:t>URL을</a:t>
            </a:r>
            <a:r>
              <a:rPr lang="en-US" sz="2734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34" dirty="0" err="1">
                <a:solidFill>
                  <a:srgbClr val="100F0D"/>
                </a:solidFill>
                <a:latin typeface="+mj-ea"/>
                <a:ea typeface="+mj-ea"/>
              </a:rPr>
              <a:t>관리하는</a:t>
            </a:r>
            <a:r>
              <a:rPr lang="en-US" sz="2734" dirty="0">
                <a:solidFill>
                  <a:srgbClr val="100F0D"/>
                </a:solidFill>
                <a:latin typeface="+mj-ea"/>
                <a:ea typeface="+mj-ea"/>
              </a:rPr>
              <a:t> DNS </a:t>
            </a:r>
            <a:r>
              <a:rPr lang="en-US" sz="2734" dirty="0" err="1">
                <a:solidFill>
                  <a:srgbClr val="100F0D"/>
                </a:solidFill>
                <a:latin typeface="+mj-ea"/>
                <a:ea typeface="+mj-ea"/>
              </a:rPr>
              <a:t>서버로부터</a:t>
            </a:r>
            <a:r>
              <a:rPr lang="en-US" sz="2734" dirty="0">
                <a:solidFill>
                  <a:srgbClr val="100F0D"/>
                </a:solidFill>
                <a:latin typeface="+mj-ea"/>
                <a:ea typeface="+mj-ea"/>
              </a:rPr>
              <a:t> L4 VIP </a:t>
            </a:r>
            <a:r>
              <a:rPr lang="en-US" sz="2734" dirty="0" err="1">
                <a:solidFill>
                  <a:srgbClr val="100F0D"/>
                </a:solidFill>
                <a:latin typeface="+mj-ea"/>
                <a:ea typeface="+mj-ea"/>
              </a:rPr>
              <a:t>주소</a:t>
            </a:r>
            <a:r>
              <a:rPr lang="en-US" sz="2734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34" dirty="0" err="1">
                <a:solidFill>
                  <a:srgbClr val="100F0D"/>
                </a:solidFill>
                <a:latin typeface="+mj-ea"/>
                <a:ea typeface="+mj-ea"/>
              </a:rPr>
              <a:t>획득</a:t>
            </a:r>
            <a:endParaRPr lang="en-US" sz="2734" dirty="0">
              <a:solidFill>
                <a:srgbClr val="100F0D"/>
              </a:solidFill>
              <a:latin typeface="+mj-ea"/>
              <a:ea typeface="+mj-ea"/>
            </a:endParaRPr>
          </a:p>
          <a:p>
            <a:pPr marL="809507" lvl="1" indent="-514350">
              <a:lnSpc>
                <a:spcPts val="4866"/>
              </a:lnSpc>
              <a:buFont typeface="+mj-lt"/>
              <a:buAutoNum type="arabicPeriod"/>
            </a:pPr>
            <a:r>
              <a:rPr lang="en-US" sz="2734" dirty="0" err="1">
                <a:solidFill>
                  <a:srgbClr val="100F0D"/>
                </a:solidFill>
                <a:latin typeface="+mj-ea"/>
                <a:ea typeface="+mj-ea"/>
              </a:rPr>
              <a:t>획득한</a:t>
            </a:r>
            <a:r>
              <a:rPr lang="en-US" sz="2734" dirty="0">
                <a:solidFill>
                  <a:srgbClr val="100F0D"/>
                </a:solidFill>
                <a:latin typeface="+mj-ea"/>
                <a:ea typeface="+mj-ea"/>
              </a:rPr>
              <a:t> VIP </a:t>
            </a:r>
            <a:r>
              <a:rPr lang="en-US" sz="2734" dirty="0" err="1">
                <a:solidFill>
                  <a:srgbClr val="100F0D"/>
                </a:solidFill>
                <a:latin typeface="+mj-ea"/>
                <a:ea typeface="+mj-ea"/>
              </a:rPr>
              <a:t>주소를</a:t>
            </a:r>
            <a:r>
              <a:rPr lang="en-US" sz="2734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34" dirty="0" err="1">
                <a:solidFill>
                  <a:srgbClr val="100F0D"/>
                </a:solidFill>
                <a:latin typeface="+mj-ea"/>
                <a:ea typeface="+mj-ea"/>
              </a:rPr>
              <a:t>클라이언트에게</a:t>
            </a:r>
            <a:r>
              <a:rPr lang="en-US" sz="2734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34" dirty="0" err="1">
                <a:solidFill>
                  <a:srgbClr val="100F0D"/>
                </a:solidFill>
                <a:latin typeface="+mj-ea"/>
                <a:ea typeface="+mj-ea"/>
              </a:rPr>
              <a:t>전달</a:t>
            </a:r>
            <a:endParaRPr lang="en-US" sz="2734" dirty="0">
              <a:solidFill>
                <a:srgbClr val="100F0D"/>
              </a:solidFill>
              <a:latin typeface="+mj-ea"/>
              <a:ea typeface="+mj-ea"/>
            </a:endParaRPr>
          </a:p>
          <a:p>
            <a:pPr marL="809507" lvl="1" indent="-514350">
              <a:lnSpc>
                <a:spcPts val="4866"/>
              </a:lnSpc>
              <a:buFont typeface="+mj-lt"/>
              <a:buAutoNum type="arabicPeriod"/>
            </a:pPr>
            <a:r>
              <a:rPr lang="en-US" sz="2734" dirty="0" err="1">
                <a:solidFill>
                  <a:srgbClr val="100F0D"/>
                </a:solidFill>
                <a:latin typeface="+mj-ea"/>
                <a:ea typeface="+mj-ea"/>
              </a:rPr>
              <a:t>획득한</a:t>
            </a:r>
            <a:r>
              <a:rPr lang="en-US" sz="2734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34" dirty="0" err="1">
                <a:solidFill>
                  <a:srgbClr val="100F0D"/>
                </a:solidFill>
                <a:latin typeface="+mj-ea"/>
                <a:ea typeface="+mj-ea"/>
              </a:rPr>
              <a:t>DNS를</a:t>
            </a:r>
            <a:r>
              <a:rPr lang="en-US" sz="2734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34" dirty="0" err="1">
                <a:solidFill>
                  <a:srgbClr val="100F0D"/>
                </a:solidFill>
                <a:latin typeface="+mj-ea"/>
                <a:ea typeface="+mj-ea"/>
              </a:rPr>
              <a:t>기반으로</a:t>
            </a:r>
            <a:r>
              <a:rPr lang="en-US" sz="2734" dirty="0">
                <a:solidFill>
                  <a:srgbClr val="100F0D"/>
                </a:solidFill>
                <a:latin typeface="+mj-ea"/>
                <a:ea typeface="+mj-ea"/>
              </a:rPr>
              <a:t> L4 </a:t>
            </a:r>
            <a:r>
              <a:rPr lang="en-US" sz="2734" dirty="0" err="1">
                <a:solidFill>
                  <a:srgbClr val="100F0D"/>
                </a:solidFill>
                <a:latin typeface="+mj-ea"/>
                <a:ea typeface="+mj-ea"/>
              </a:rPr>
              <a:t>VIP로</a:t>
            </a:r>
            <a:r>
              <a:rPr lang="en-US" sz="2734" dirty="0">
                <a:solidFill>
                  <a:srgbClr val="100F0D"/>
                </a:solidFill>
                <a:latin typeface="+mj-ea"/>
                <a:ea typeface="+mj-ea"/>
              </a:rPr>
              <a:t> http(s) </a:t>
            </a:r>
            <a:r>
              <a:rPr lang="en-US" sz="2734" dirty="0" err="1">
                <a:solidFill>
                  <a:srgbClr val="100F0D"/>
                </a:solidFill>
                <a:latin typeface="+mj-ea"/>
                <a:ea typeface="+mj-ea"/>
              </a:rPr>
              <a:t>요청</a:t>
            </a:r>
            <a:endParaRPr lang="en-US" sz="2734" dirty="0">
              <a:solidFill>
                <a:srgbClr val="100F0D"/>
              </a:solidFill>
              <a:latin typeface="+mj-ea"/>
              <a:ea typeface="+mj-ea"/>
            </a:endParaRPr>
          </a:p>
          <a:p>
            <a:pPr marL="809507" lvl="1" indent="-514350">
              <a:lnSpc>
                <a:spcPts val="4866"/>
              </a:lnSpc>
              <a:buFont typeface="+mj-lt"/>
              <a:buAutoNum type="arabicPeriod"/>
            </a:pPr>
            <a:r>
              <a:rPr lang="en-US" sz="2734" dirty="0" err="1">
                <a:solidFill>
                  <a:srgbClr val="100F0D"/>
                </a:solidFill>
                <a:latin typeface="+mj-ea"/>
                <a:ea typeface="+mj-ea"/>
              </a:rPr>
              <a:t>로드밸런서</a:t>
            </a:r>
            <a:r>
              <a:rPr lang="en-US" sz="2734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34" dirty="0" err="1">
                <a:solidFill>
                  <a:srgbClr val="100F0D"/>
                </a:solidFill>
                <a:latin typeface="+mj-ea"/>
                <a:ea typeface="+mj-ea"/>
              </a:rPr>
              <a:t>알고리즘을</a:t>
            </a:r>
            <a:r>
              <a:rPr lang="en-US" sz="2734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34" dirty="0" err="1">
                <a:solidFill>
                  <a:srgbClr val="100F0D"/>
                </a:solidFill>
                <a:latin typeface="+mj-ea"/>
                <a:ea typeface="+mj-ea"/>
              </a:rPr>
              <a:t>통해</a:t>
            </a:r>
            <a:r>
              <a:rPr lang="en-US" sz="2734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34" dirty="0" err="1">
                <a:solidFill>
                  <a:srgbClr val="100F0D"/>
                </a:solidFill>
                <a:latin typeface="+mj-ea"/>
                <a:ea typeface="+mj-ea"/>
              </a:rPr>
              <a:t>선별후</a:t>
            </a:r>
            <a:r>
              <a:rPr lang="en-US" sz="2734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34" dirty="0" err="1">
                <a:solidFill>
                  <a:srgbClr val="100F0D"/>
                </a:solidFill>
                <a:latin typeface="+mj-ea"/>
                <a:ea typeface="+mj-ea"/>
              </a:rPr>
              <a:t>요청</a:t>
            </a:r>
            <a:r>
              <a:rPr lang="en-US" sz="2734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34" dirty="0" err="1">
                <a:solidFill>
                  <a:srgbClr val="100F0D"/>
                </a:solidFill>
                <a:latin typeface="+mj-ea"/>
                <a:ea typeface="+mj-ea"/>
              </a:rPr>
              <a:t>전송</a:t>
            </a:r>
            <a:endParaRPr lang="en-US" sz="2734" dirty="0">
              <a:solidFill>
                <a:srgbClr val="100F0D"/>
              </a:solidFill>
              <a:latin typeface="+mj-ea"/>
              <a:ea typeface="+mj-ea"/>
            </a:endParaRPr>
          </a:p>
          <a:p>
            <a:pPr marL="809507" lvl="1" indent="-514350">
              <a:lnSpc>
                <a:spcPts val="4866"/>
              </a:lnSpc>
              <a:buFont typeface="+mj-lt"/>
              <a:buAutoNum type="arabicPeriod"/>
            </a:pPr>
            <a:r>
              <a:rPr lang="en-US" sz="2734" dirty="0" err="1">
                <a:solidFill>
                  <a:srgbClr val="100F0D"/>
                </a:solidFill>
                <a:latin typeface="+mj-ea"/>
                <a:ea typeface="+mj-ea"/>
              </a:rPr>
              <a:t>전달받은</a:t>
            </a:r>
            <a:r>
              <a:rPr lang="en-US" sz="2734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34" dirty="0" err="1">
                <a:solidFill>
                  <a:srgbClr val="100F0D"/>
                </a:solidFill>
                <a:latin typeface="+mj-ea"/>
                <a:ea typeface="+mj-ea"/>
              </a:rPr>
              <a:t>결과를</a:t>
            </a:r>
            <a:r>
              <a:rPr lang="en-US" sz="2734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34" dirty="0" err="1">
                <a:solidFill>
                  <a:srgbClr val="100F0D"/>
                </a:solidFill>
                <a:latin typeface="+mj-ea"/>
                <a:ea typeface="+mj-ea"/>
              </a:rPr>
              <a:t>로드밸런서를</a:t>
            </a:r>
            <a:r>
              <a:rPr lang="en-US" sz="2734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34" dirty="0" err="1">
                <a:solidFill>
                  <a:srgbClr val="100F0D"/>
                </a:solidFill>
                <a:latin typeface="+mj-ea"/>
                <a:ea typeface="+mj-ea"/>
              </a:rPr>
              <a:t>통해</a:t>
            </a:r>
            <a:r>
              <a:rPr lang="en-US" sz="2734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34" dirty="0" err="1">
                <a:solidFill>
                  <a:srgbClr val="100F0D"/>
                </a:solidFill>
                <a:latin typeface="+mj-ea"/>
                <a:ea typeface="+mj-ea"/>
              </a:rPr>
              <a:t>클라이언트에게</a:t>
            </a:r>
            <a:r>
              <a:rPr lang="en-US" sz="2734" dirty="0">
                <a:solidFill>
                  <a:srgbClr val="100F0D"/>
                </a:solidFill>
                <a:latin typeface="+mj-ea"/>
                <a:ea typeface="+mj-ea"/>
              </a:rPr>
              <a:t> </a:t>
            </a:r>
            <a:r>
              <a:rPr lang="en-US" sz="2734" dirty="0" err="1">
                <a:solidFill>
                  <a:srgbClr val="100F0D"/>
                </a:solidFill>
                <a:latin typeface="+mj-ea"/>
                <a:ea typeface="+mj-ea"/>
              </a:rPr>
              <a:t>전달</a:t>
            </a:r>
            <a:endParaRPr lang="en-US" sz="2734" dirty="0">
              <a:solidFill>
                <a:srgbClr val="100F0D"/>
              </a:solidFill>
              <a:latin typeface="+mj-ea"/>
              <a:ea typeface="+mj-ea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836176" y="4213073"/>
            <a:ext cx="76750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3C466"/>
                </a:solidFill>
                <a:latin typeface="DM Sans Bold"/>
              </a:rPr>
              <a:t>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076237" y="4213073"/>
            <a:ext cx="76750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3C466"/>
                </a:solidFill>
                <a:latin typeface="DM Sans Bold"/>
              </a:rPr>
              <a:t>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008780" y="4038919"/>
            <a:ext cx="3796167" cy="525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 err="1">
                <a:solidFill>
                  <a:srgbClr val="000000"/>
                </a:solidFill>
                <a:latin typeface="+mj-ea"/>
                <a:ea typeface="+mj-ea"/>
              </a:rPr>
              <a:t>동작</a:t>
            </a:r>
            <a:r>
              <a:rPr lang="en-US" sz="32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+mj-ea"/>
                <a:ea typeface="+mj-ea"/>
              </a:rPr>
              <a:t>방법</a:t>
            </a:r>
            <a:endParaRPr lang="en-US" sz="3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74251" y="3025516"/>
            <a:ext cx="12340731" cy="585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dirty="0" err="1">
                <a:solidFill>
                  <a:srgbClr val="000000"/>
                </a:solidFill>
                <a:latin typeface="+mj-ea"/>
                <a:ea typeface="+mj-ea"/>
              </a:rPr>
              <a:t>동작방법</a:t>
            </a:r>
            <a:r>
              <a:rPr lang="en-US" sz="3599" b="1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en-US" sz="3599" b="1" dirty="0" err="1">
                <a:solidFill>
                  <a:srgbClr val="000000"/>
                </a:solidFill>
                <a:latin typeface="+mj-ea"/>
                <a:ea typeface="+mj-ea"/>
              </a:rPr>
              <a:t>로드</a:t>
            </a:r>
            <a:r>
              <a:rPr lang="en-US" sz="3599" b="1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3599" b="1" dirty="0" err="1">
                <a:solidFill>
                  <a:srgbClr val="000000"/>
                </a:solidFill>
                <a:latin typeface="+mj-ea"/>
                <a:ea typeface="+mj-ea"/>
              </a:rPr>
              <a:t>밸런서</a:t>
            </a:r>
            <a:r>
              <a:rPr lang="en-US" sz="3599" b="1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3599" b="1" dirty="0" err="1">
                <a:solidFill>
                  <a:srgbClr val="000000"/>
                </a:solidFill>
                <a:latin typeface="+mj-ea"/>
                <a:ea typeface="+mj-ea"/>
              </a:rPr>
              <a:t>모드</a:t>
            </a:r>
            <a:endParaRPr lang="en-US" sz="3599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749849" y="4108069"/>
            <a:ext cx="10263900" cy="308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3" lvl="1" indent="-367026">
              <a:lnSpc>
                <a:spcPts val="8499"/>
              </a:lnSpc>
              <a:buFont typeface="Arial"/>
              <a:buChar char="•"/>
            </a:pPr>
            <a:r>
              <a:rPr lang="en-US" sz="3399" dirty="0">
                <a:solidFill>
                  <a:srgbClr val="100F0D"/>
                </a:solidFill>
                <a:latin typeface="DM Sans Bold"/>
              </a:rPr>
              <a:t>Transparent/Bridge Mode</a:t>
            </a:r>
          </a:p>
          <a:p>
            <a:pPr marL="734053" lvl="1" indent="-367026">
              <a:lnSpc>
                <a:spcPts val="8499"/>
              </a:lnSpc>
              <a:buFont typeface="Arial"/>
              <a:buChar char="•"/>
            </a:pPr>
            <a:r>
              <a:rPr lang="en-US" sz="3399" dirty="0">
                <a:solidFill>
                  <a:srgbClr val="100F0D"/>
                </a:solidFill>
                <a:latin typeface="DM Sans Bold"/>
              </a:rPr>
              <a:t>Router Mode</a:t>
            </a:r>
          </a:p>
          <a:p>
            <a:pPr marL="734053" lvl="1" indent="-367026">
              <a:lnSpc>
                <a:spcPts val="8499"/>
              </a:lnSpc>
              <a:buFont typeface="Arial"/>
              <a:buChar char="•"/>
            </a:pPr>
            <a:r>
              <a:rPr lang="en-US" sz="3399" dirty="0">
                <a:solidFill>
                  <a:srgbClr val="100F0D"/>
                </a:solidFill>
                <a:latin typeface="DM Sans Bold"/>
              </a:rPr>
              <a:t>DSR (Direct Server Return) Mode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423</Words>
  <Application>Microsoft Office PowerPoint</Application>
  <PresentationFormat>사용자 지정</PresentationFormat>
  <Paragraphs>111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Calibri</vt:lpstr>
      <vt:lpstr>Arial</vt:lpstr>
      <vt:lpstr>DM Sans Bold</vt:lpstr>
      <vt:lpstr>DM Sans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로드밸런서</dc:title>
  <cp:lastModifiedBy>이준희(2017146035)</cp:lastModifiedBy>
  <cp:revision>13</cp:revision>
  <dcterms:created xsi:type="dcterms:W3CDTF">2006-08-16T00:00:00Z</dcterms:created>
  <dcterms:modified xsi:type="dcterms:W3CDTF">2023-07-28T00:21:03Z</dcterms:modified>
  <dc:identifier>DAFmP14OF7c</dc:identifier>
</cp:coreProperties>
</file>